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2"/>
  </p:notesMasterIdLst>
  <p:handoutMasterIdLst>
    <p:handoutMasterId r:id="rId53"/>
  </p:handoutMasterIdLst>
  <p:sldIdLst>
    <p:sldId id="256" r:id="rId2"/>
    <p:sldId id="302" r:id="rId3"/>
    <p:sldId id="301" r:id="rId4"/>
    <p:sldId id="308" r:id="rId5"/>
    <p:sldId id="271" r:id="rId6"/>
    <p:sldId id="278" r:id="rId7"/>
    <p:sldId id="292" r:id="rId8"/>
    <p:sldId id="294" r:id="rId9"/>
    <p:sldId id="313" r:id="rId10"/>
    <p:sldId id="311" r:id="rId11"/>
    <p:sldId id="312" r:id="rId12"/>
    <p:sldId id="303" r:id="rId13"/>
    <p:sldId id="272" r:id="rId14"/>
    <p:sldId id="283" r:id="rId15"/>
    <p:sldId id="286" r:id="rId16"/>
    <p:sldId id="289" r:id="rId17"/>
    <p:sldId id="287" r:id="rId18"/>
    <p:sldId id="288" r:id="rId19"/>
    <p:sldId id="284" r:id="rId20"/>
    <p:sldId id="310" r:id="rId21"/>
    <p:sldId id="281" r:id="rId22"/>
    <p:sldId id="315" r:id="rId23"/>
    <p:sldId id="299" r:id="rId24"/>
    <p:sldId id="300" r:id="rId25"/>
    <p:sldId id="316" r:id="rId26"/>
    <p:sldId id="304" r:id="rId27"/>
    <p:sldId id="280" r:id="rId28"/>
    <p:sldId id="273" r:id="rId29"/>
    <p:sldId id="305" r:id="rId30"/>
    <p:sldId id="267" r:id="rId31"/>
    <p:sldId id="257" r:id="rId32"/>
    <p:sldId id="258" r:id="rId33"/>
    <p:sldId id="259" r:id="rId34"/>
    <p:sldId id="317" r:id="rId35"/>
    <p:sldId id="269" r:id="rId36"/>
    <p:sldId id="261" r:id="rId37"/>
    <p:sldId id="306" r:id="rId38"/>
    <p:sldId id="295" r:id="rId39"/>
    <p:sldId id="296" r:id="rId40"/>
    <p:sldId id="297" r:id="rId41"/>
    <p:sldId id="314" r:id="rId42"/>
    <p:sldId id="262" r:id="rId43"/>
    <p:sldId id="285" r:id="rId44"/>
    <p:sldId id="307" r:id="rId45"/>
    <p:sldId id="266" r:id="rId46"/>
    <p:sldId id="263" r:id="rId47"/>
    <p:sldId id="309" r:id="rId48"/>
    <p:sldId id="265" r:id="rId49"/>
    <p:sldId id="264" r:id="rId50"/>
    <p:sldId id="268" r:id="rId51"/>
  </p:sldIdLst>
  <p:sldSz cx="9144000" cy="5143500" type="screen16x9"/>
  <p:notesSz cx="6797675" cy="9926638"/>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e 1" id="{20D9379A-614F-44A1-BC31-FA21D1722784}">
          <p14:sldIdLst>
            <p14:sldId id="256"/>
            <p14:sldId id="302"/>
            <p14:sldId id="301"/>
            <p14:sldId id="308"/>
            <p14:sldId id="271"/>
            <p14:sldId id="278"/>
            <p14:sldId id="292"/>
            <p14:sldId id="294"/>
            <p14:sldId id="313"/>
            <p14:sldId id="311"/>
            <p14:sldId id="312"/>
            <p14:sldId id="303"/>
            <p14:sldId id="272"/>
            <p14:sldId id="283"/>
            <p14:sldId id="286"/>
            <p14:sldId id="289"/>
            <p14:sldId id="287"/>
            <p14:sldId id="288"/>
            <p14:sldId id="284"/>
            <p14:sldId id="310"/>
            <p14:sldId id="281"/>
            <p14:sldId id="315"/>
            <p14:sldId id="299"/>
            <p14:sldId id="300"/>
            <p14:sldId id="316"/>
            <p14:sldId id="304"/>
            <p14:sldId id="280"/>
            <p14:sldId id="273"/>
            <p14:sldId id="305"/>
            <p14:sldId id="267"/>
            <p14:sldId id="257"/>
            <p14:sldId id="258"/>
            <p14:sldId id="259"/>
            <p14:sldId id="317"/>
            <p14:sldId id="269"/>
            <p14:sldId id="261"/>
            <p14:sldId id="306"/>
            <p14:sldId id="295"/>
            <p14:sldId id="296"/>
            <p14:sldId id="297"/>
            <p14:sldId id="314"/>
            <p14:sldId id="262"/>
            <p14:sldId id="285"/>
            <p14:sldId id="307"/>
            <p14:sldId id="266"/>
            <p14:sldId id="263"/>
            <p14:sldId id="309"/>
            <p14:sldId id="265"/>
            <p14:sldId id="264"/>
            <p14:sldId id="268"/>
          </p14:sldIdLst>
        </p14:section>
      </p14:sectionLst>
    </p:ext>
    <p:ext uri="{EFAFB233-063F-42B5-8137-9DF3F51BA10A}">
      <p15:sldGuideLst xmlns:p15="http://schemas.microsoft.com/office/powerpoint/2012/main" xmlns="">
        <p15:guide id="1" orient="horz" pos="1620">
          <p15:clr>
            <a:srgbClr val="A4A3A4"/>
          </p15:clr>
        </p15:guide>
        <p15:guide id="2" orient="horz" pos="735">
          <p15:clr>
            <a:srgbClr val="A4A3A4"/>
          </p15:clr>
        </p15:guide>
        <p15:guide id="3" orient="horz" pos="3026">
          <p15:clr>
            <a:srgbClr val="A4A3A4"/>
          </p15:clr>
        </p15:guide>
        <p15:guide id="4" orient="horz" pos="849">
          <p15:clr>
            <a:srgbClr val="A4A3A4"/>
          </p15:clr>
        </p15:guide>
        <p15:guide id="5" orient="horz" pos="2913">
          <p15:clr>
            <a:srgbClr val="A4A3A4"/>
          </p15:clr>
        </p15:guide>
        <p15:guide id="6" pos="2880">
          <p15:clr>
            <a:srgbClr val="A4A3A4"/>
          </p15:clr>
        </p15:guide>
        <p15:guide id="7" pos="2767">
          <p15:clr>
            <a:srgbClr val="A4A3A4"/>
          </p15:clr>
        </p15:guide>
        <p15:guide id="8" pos="2993">
          <p15:clr>
            <a:srgbClr val="A4A3A4"/>
          </p15:clr>
        </p15:guide>
        <p15:guide id="9" pos="385">
          <p15:clr>
            <a:srgbClr val="A4A3A4"/>
          </p15:clr>
        </p15:guide>
        <p15:guide id="10" pos="5375">
          <p15:clr>
            <a:srgbClr val="A4A3A4"/>
          </p15:clr>
        </p15:guide>
      </p15:sldGuideLst>
    </p:ext>
    <p:ext uri="{2D200454-40CA-4A62-9FC3-DE9A4176ACB9}">
      <p15:notesGuideLst xmlns:p15="http://schemas.microsoft.com/office/powerpoint/2012/main" xmlns="">
        <p15:guide id="1" orient="horz" pos="3126">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ana Dutilh" initials="DD" lastIdx="31" clrIdx="0">
    <p:extLst/>
  </p:cmAuthor>
  <p:cmAuthor id="2" name="Anton Bervoets" initials="AB" lastIdx="14" clrIdx="1"/>
  <p:cmAuthor id="3" name="Anton" initials="A" lastIdx="12" clrIdx="2">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570" autoAdjust="0"/>
    <p:restoredTop sz="83542" autoAdjust="0"/>
  </p:normalViewPr>
  <p:slideViewPr>
    <p:cSldViewPr snapToObjects="1" showGuides="1">
      <p:cViewPr>
        <p:scale>
          <a:sx n="65" d="100"/>
          <a:sy n="65" d="100"/>
        </p:scale>
        <p:origin x="-96" y="-72"/>
      </p:cViewPr>
      <p:guideLst>
        <p:guide orient="horz" pos="1620"/>
        <p:guide orient="horz" pos="735"/>
        <p:guide orient="horz" pos="3026"/>
        <p:guide orient="horz" pos="849"/>
        <p:guide orient="horz" pos="2913"/>
        <p:guide pos="2880"/>
        <p:guide pos="2767"/>
        <p:guide pos="2993"/>
        <p:guide pos="385"/>
        <p:guide pos="5375"/>
      </p:guideLst>
    </p:cSldViewPr>
  </p:slideViewPr>
  <p:notesTextViewPr>
    <p:cViewPr>
      <p:scale>
        <a:sx n="1" d="1"/>
        <a:sy n="1" d="1"/>
      </p:scale>
      <p:origin x="0" y="0"/>
    </p:cViewPr>
  </p:notesTextViewPr>
  <p:sorterViewPr>
    <p:cViewPr>
      <p:scale>
        <a:sx n="200" d="100"/>
        <a:sy n="200" d="100"/>
      </p:scale>
      <p:origin x="0" y="3684"/>
    </p:cViewPr>
  </p:sorterViewPr>
  <p:notesViewPr>
    <p:cSldViewPr snapToObjects="1">
      <p:cViewPr varScale="1">
        <p:scale>
          <a:sx n="51" d="100"/>
          <a:sy n="51" d="100"/>
        </p:scale>
        <p:origin x="-2952" y="-96"/>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6E406D30-FAB9-41FE-BF6E-AA243693B000}" type="datetimeFigureOut">
              <a:rPr lang="nl-NL" smtClean="0"/>
              <a:t>22-02-2017</a:t>
            </a:fld>
            <a:endParaRPr lang="nl-NL"/>
          </a:p>
        </p:txBody>
      </p:sp>
      <p:sp>
        <p:nvSpPr>
          <p:cNvPr id="4" name="Tijdelijke aanduiding voor voettekst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BA00C8C9-5605-49C4-9259-FB02774C5952}" type="slidenum">
              <a:rPr lang="nl-NL" smtClean="0"/>
              <a:t>‹nr.›</a:t>
            </a:fld>
            <a:endParaRPr lang="nl-NL"/>
          </a:p>
        </p:txBody>
      </p:sp>
    </p:spTree>
    <p:extLst>
      <p:ext uri="{BB962C8B-B14F-4D97-AF65-F5344CB8AC3E}">
        <p14:creationId xmlns:p14="http://schemas.microsoft.com/office/powerpoint/2010/main" val="154189380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91FEAE20-DCC5-450B-B78A-241707E85A8D}" type="datetimeFigureOut">
              <a:rPr lang="nl-NL" smtClean="0"/>
              <a:t>22-02-2017</a:t>
            </a:fld>
            <a:endParaRPr lang="nl-NL"/>
          </a:p>
        </p:txBody>
      </p:sp>
      <p:sp>
        <p:nvSpPr>
          <p:cNvPr id="4" name="Tijdelijke aanduiding voor dia-afbeelding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309E37C7-8B40-49FA-AA92-D9B683DA2416}" type="slidenum">
              <a:rPr lang="nl-NL" smtClean="0"/>
              <a:t>‹nr.›</a:t>
            </a:fld>
            <a:endParaRPr lang="nl-NL"/>
          </a:p>
        </p:txBody>
      </p:sp>
    </p:spTree>
    <p:extLst>
      <p:ext uri="{BB962C8B-B14F-4D97-AF65-F5344CB8AC3E}">
        <p14:creationId xmlns:p14="http://schemas.microsoft.com/office/powerpoint/2010/main" val="473778232"/>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10"/>
          </p:nvPr>
        </p:nvSpPr>
        <p:spPr/>
        <p:txBody>
          <a:bodyPr/>
          <a:lstStyle/>
          <a:p>
            <a:endParaRPr lang="nl-NL"/>
          </a:p>
        </p:txBody>
      </p:sp>
      <p:sp>
        <p:nvSpPr>
          <p:cNvPr id="5" name="Tijdelijke aanduiding voor dianummer 4"/>
          <p:cNvSpPr>
            <a:spLocks noGrp="1"/>
          </p:cNvSpPr>
          <p:nvPr>
            <p:ph type="sldNum" sz="quarter" idx="11"/>
          </p:nvPr>
        </p:nvSpPr>
        <p:spPr/>
        <p:txBody>
          <a:bodyPr/>
          <a:lstStyle/>
          <a:p>
            <a:fld id="{309E37C7-8B40-49FA-AA92-D9B683DA2416}" type="slidenum">
              <a:rPr lang="nl-NL" smtClean="0"/>
              <a:t>1</a:t>
            </a:fld>
            <a:endParaRPr lang="nl-NL"/>
          </a:p>
        </p:txBody>
      </p:sp>
    </p:spTree>
    <p:extLst>
      <p:ext uri="{BB962C8B-B14F-4D97-AF65-F5344CB8AC3E}">
        <p14:creationId xmlns:p14="http://schemas.microsoft.com/office/powerpoint/2010/main" val="3043038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10"/>
          </p:nvPr>
        </p:nvSpPr>
        <p:spPr/>
        <p:txBody>
          <a:bodyPr/>
          <a:lstStyle/>
          <a:p>
            <a:endParaRPr lang="nl-NL"/>
          </a:p>
        </p:txBody>
      </p:sp>
      <p:sp>
        <p:nvSpPr>
          <p:cNvPr id="5" name="Tijdelijke aanduiding voor dianummer 4"/>
          <p:cNvSpPr>
            <a:spLocks noGrp="1"/>
          </p:cNvSpPr>
          <p:nvPr>
            <p:ph type="sldNum" sz="quarter" idx="11"/>
          </p:nvPr>
        </p:nvSpPr>
        <p:spPr/>
        <p:txBody>
          <a:bodyPr/>
          <a:lstStyle/>
          <a:p>
            <a:fld id="{309E37C7-8B40-49FA-AA92-D9B683DA2416}" type="slidenum">
              <a:rPr lang="nl-NL" smtClean="0"/>
              <a:t>6</a:t>
            </a:fld>
            <a:endParaRPr lang="nl-NL"/>
          </a:p>
        </p:txBody>
      </p:sp>
    </p:spTree>
    <p:extLst>
      <p:ext uri="{BB962C8B-B14F-4D97-AF65-F5344CB8AC3E}">
        <p14:creationId xmlns:p14="http://schemas.microsoft.com/office/powerpoint/2010/main" val="1803006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voettekst 3"/>
          <p:cNvSpPr>
            <a:spLocks noGrp="1"/>
          </p:cNvSpPr>
          <p:nvPr>
            <p:ph type="ftr" sz="quarter" idx="10"/>
          </p:nvPr>
        </p:nvSpPr>
        <p:spPr/>
        <p:txBody>
          <a:bodyPr/>
          <a:lstStyle/>
          <a:p>
            <a:endParaRPr lang="nl-NL"/>
          </a:p>
        </p:txBody>
      </p:sp>
      <p:sp>
        <p:nvSpPr>
          <p:cNvPr id="5" name="Tijdelijke aanduiding voor dianummer 4"/>
          <p:cNvSpPr>
            <a:spLocks noGrp="1"/>
          </p:cNvSpPr>
          <p:nvPr>
            <p:ph type="sldNum" sz="quarter" idx="11"/>
          </p:nvPr>
        </p:nvSpPr>
        <p:spPr/>
        <p:txBody>
          <a:bodyPr/>
          <a:lstStyle/>
          <a:p>
            <a:fld id="{309E37C7-8B40-49FA-AA92-D9B683DA2416}" type="slidenum">
              <a:rPr lang="nl-NL" smtClean="0"/>
              <a:t>7</a:t>
            </a:fld>
            <a:endParaRPr lang="nl-NL"/>
          </a:p>
        </p:txBody>
      </p:sp>
    </p:spTree>
    <p:extLst>
      <p:ext uri="{BB962C8B-B14F-4D97-AF65-F5344CB8AC3E}">
        <p14:creationId xmlns:p14="http://schemas.microsoft.com/office/powerpoint/2010/main" val="19280002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voettekst 3"/>
          <p:cNvSpPr>
            <a:spLocks noGrp="1"/>
          </p:cNvSpPr>
          <p:nvPr>
            <p:ph type="ftr" sz="quarter" idx="10"/>
          </p:nvPr>
        </p:nvSpPr>
        <p:spPr/>
        <p:txBody>
          <a:bodyPr/>
          <a:lstStyle/>
          <a:p>
            <a:endParaRPr lang="nl-NL"/>
          </a:p>
        </p:txBody>
      </p:sp>
      <p:sp>
        <p:nvSpPr>
          <p:cNvPr id="5" name="Tijdelijke aanduiding voor dianummer 4"/>
          <p:cNvSpPr>
            <a:spLocks noGrp="1"/>
          </p:cNvSpPr>
          <p:nvPr>
            <p:ph type="sldNum" sz="quarter" idx="11"/>
          </p:nvPr>
        </p:nvSpPr>
        <p:spPr/>
        <p:txBody>
          <a:bodyPr/>
          <a:lstStyle/>
          <a:p>
            <a:fld id="{309E37C7-8B40-49FA-AA92-D9B683DA2416}" type="slidenum">
              <a:rPr lang="nl-NL" smtClean="0"/>
              <a:t>10</a:t>
            </a:fld>
            <a:endParaRPr lang="nl-NL"/>
          </a:p>
        </p:txBody>
      </p:sp>
    </p:spTree>
    <p:extLst>
      <p:ext uri="{BB962C8B-B14F-4D97-AF65-F5344CB8AC3E}">
        <p14:creationId xmlns:p14="http://schemas.microsoft.com/office/powerpoint/2010/main" val="2036958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sz="1200" kern="1200" dirty="0">
              <a:solidFill>
                <a:schemeClr val="tx1"/>
              </a:solidFill>
              <a:effectLst/>
              <a:latin typeface="+mn-lt"/>
              <a:ea typeface="+mn-ea"/>
              <a:cs typeface="+mn-cs"/>
            </a:endParaRPr>
          </a:p>
        </p:txBody>
      </p:sp>
      <p:sp>
        <p:nvSpPr>
          <p:cNvPr id="4" name="Tijdelijke aanduiding voor voettekst 3"/>
          <p:cNvSpPr>
            <a:spLocks noGrp="1"/>
          </p:cNvSpPr>
          <p:nvPr>
            <p:ph type="ftr" sz="quarter" idx="10"/>
          </p:nvPr>
        </p:nvSpPr>
        <p:spPr/>
        <p:txBody>
          <a:bodyPr/>
          <a:lstStyle/>
          <a:p>
            <a:endParaRPr lang="nl-NL"/>
          </a:p>
        </p:txBody>
      </p:sp>
      <p:sp>
        <p:nvSpPr>
          <p:cNvPr id="5" name="Tijdelijke aanduiding voor dianummer 4"/>
          <p:cNvSpPr>
            <a:spLocks noGrp="1"/>
          </p:cNvSpPr>
          <p:nvPr>
            <p:ph type="sldNum" sz="quarter" idx="11"/>
          </p:nvPr>
        </p:nvSpPr>
        <p:spPr/>
        <p:txBody>
          <a:bodyPr/>
          <a:lstStyle/>
          <a:p>
            <a:fld id="{309E37C7-8B40-49FA-AA92-D9B683DA2416}" type="slidenum">
              <a:rPr lang="nl-NL" smtClean="0"/>
              <a:t>14</a:t>
            </a:fld>
            <a:endParaRPr lang="nl-NL"/>
          </a:p>
        </p:txBody>
      </p:sp>
    </p:spTree>
    <p:extLst>
      <p:ext uri="{BB962C8B-B14F-4D97-AF65-F5344CB8AC3E}">
        <p14:creationId xmlns:p14="http://schemas.microsoft.com/office/powerpoint/2010/main" val="127247882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pic>
        <p:nvPicPr>
          <p:cNvPr id="4" name="Afbeelding 3"/>
          <p:cNvPicPr>
            <a:picLocks noChangeAspect="1"/>
          </p:cNvPicPr>
          <p:nvPr userDrawn="1"/>
        </p:nvPicPr>
        <p:blipFill rotWithShape="1">
          <a:blip r:embed="rId2" cstate="print">
            <a:extLst>
              <a:ext uri="{28A0092B-C50C-407E-A947-70E740481C1C}">
                <a14:useLocalDpi xmlns:a14="http://schemas.microsoft.com/office/drawing/2010/main" val="0"/>
              </a:ext>
            </a:extLst>
          </a:blip>
          <a:srcRect t="4679" b="30087"/>
          <a:stretch/>
        </p:blipFill>
        <p:spPr>
          <a:xfrm>
            <a:off x="0" y="1166813"/>
            <a:ext cx="9144000" cy="3976687"/>
          </a:xfrm>
          <a:prstGeom prst="rect">
            <a:avLst/>
          </a:prstGeom>
        </p:spPr>
      </p:pic>
      <p:sp>
        <p:nvSpPr>
          <p:cNvPr id="10" name="Rechthoek 9"/>
          <p:cNvSpPr/>
          <p:nvPr userDrawn="1"/>
        </p:nvSpPr>
        <p:spPr>
          <a:xfrm>
            <a:off x="-508" y="2571750"/>
            <a:ext cx="9144508" cy="2571750"/>
          </a:xfrm>
          <a:prstGeom prst="rect">
            <a:avLst/>
          </a:prstGeom>
          <a:solidFill>
            <a:schemeClr val="accent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 name="Ondertitel 2"/>
          <p:cNvSpPr>
            <a:spLocks noGrp="1"/>
          </p:cNvSpPr>
          <p:nvPr>
            <p:ph type="subTitle" idx="1" hasCustomPrompt="1"/>
          </p:nvPr>
        </p:nvSpPr>
        <p:spPr>
          <a:xfrm>
            <a:off x="250825" y="3507854"/>
            <a:ext cx="8640000" cy="828000"/>
          </a:xfrm>
        </p:spPr>
        <p:txBody>
          <a:bodyPr/>
          <a:lstStyle>
            <a:lvl1pPr marL="0" indent="0" algn="ctr">
              <a:spcBef>
                <a:spcPts val="0"/>
              </a:spcBef>
              <a:buNone/>
              <a:defRPr sz="2400" baseline="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dirty="0"/>
              <a:t>Subtitel presentatie komt hier</a:t>
            </a:r>
          </a:p>
        </p:txBody>
      </p:sp>
      <p:sp>
        <p:nvSpPr>
          <p:cNvPr id="2" name="Titel 1"/>
          <p:cNvSpPr>
            <a:spLocks noGrp="1"/>
          </p:cNvSpPr>
          <p:nvPr>
            <p:ph type="ctrTitle" hasCustomPrompt="1"/>
          </p:nvPr>
        </p:nvSpPr>
        <p:spPr>
          <a:xfrm>
            <a:off x="250825" y="2247714"/>
            <a:ext cx="8640000" cy="1080000"/>
          </a:xfrm>
        </p:spPr>
        <p:txBody>
          <a:bodyPr anchor="b"/>
          <a:lstStyle>
            <a:lvl1pPr algn="ctr">
              <a:defRPr b="1" baseline="0">
                <a:solidFill>
                  <a:schemeClr val="bg1"/>
                </a:solidFill>
              </a:defRPr>
            </a:lvl1pPr>
          </a:lstStyle>
          <a:p>
            <a:r>
              <a:rPr lang="nl-NL" dirty="0"/>
              <a:t>Titel presentatie komt hier</a:t>
            </a:r>
          </a:p>
        </p:txBody>
      </p:sp>
      <p:pic>
        <p:nvPicPr>
          <p:cNvPr id="13" name="Afbeelding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11223" r="7376" b="38701"/>
          <a:stretch/>
        </p:blipFill>
        <p:spPr>
          <a:xfrm>
            <a:off x="0" y="2715766"/>
            <a:ext cx="9144000" cy="2427734"/>
          </a:xfrm>
          <a:prstGeom prst="rect">
            <a:avLst/>
          </a:prstGeom>
        </p:spPr>
      </p:pic>
      <p:sp>
        <p:nvSpPr>
          <p:cNvPr id="11" name="Tekstvak 10"/>
          <p:cNvSpPr txBox="1"/>
          <p:nvPr userDrawn="1"/>
        </p:nvSpPr>
        <p:spPr>
          <a:xfrm>
            <a:off x="718939" y="4659982"/>
            <a:ext cx="3781053" cy="276999"/>
          </a:xfrm>
          <a:prstGeom prst="rect">
            <a:avLst/>
          </a:prstGeom>
          <a:noFill/>
        </p:spPr>
        <p:txBody>
          <a:bodyPr wrap="square" lIns="0" tIns="0" rIns="0" bIns="0" rtlCol="0">
            <a:spAutoFit/>
          </a:bodyPr>
          <a:lstStyle/>
          <a:p>
            <a:r>
              <a:rPr lang="nl-NL" i="1" dirty="0">
                <a:solidFill>
                  <a:schemeClr val="bg1"/>
                </a:solidFill>
              </a:rPr>
              <a:t>passie voor water</a:t>
            </a:r>
          </a:p>
        </p:txBody>
      </p:sp>
      <p:pic>
        <p:nvPicPr>
          <p:cNvPr id="14" name="Afbeelding 1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256640" y="195486"/>
            <a:ext cx="630212" cy="846412"/>
          </a:xfrm>
          <a:prstGeom prst="rect">
            <a:avLst/>
          </a:prstGeom>
        </p:spPr>
      </p:pic>
    </p:spTree>
    <p:extLst>
      <p:ext uri="{BB962C8B-B14F-4D97-AF65-F5344CB8AC3E}">
        <p14:creationId xmlns:p14="http://schemas.microsoft.com/office/powerpoint/2010/main" val="1625639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a 1 tekstkolom">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5" name="Tijdelijke aanduiding voor voettekst 4"/>
          <p:cNvSpPr>
            <a:spLocks noGrp="1"/>
          </p:cNvSpPr>
          <p:nvPr>
            <p:ph type="ftr" sz="quarter" idx="11"/>
          </p:nvPr>
        </p:nvSpPr>
        <p:spPr/>
        <p:txBody>
          <a:bodyPr/>
          <a:lstStyle/>
          <a:p>
            <a:r>
              <a:rPr lang="nl-NL"/>
              <a:t>[voettekst komt hier]</a:t>
            </a:r>
          </a:p>
        </p:txBody>
      </p:sp>
      <p:sp>
        <p:nvSpPr>
          <p:cNvPr id="6" name="Tijdelijke aanduiding voor dianummer 5"/>
          <p:cNvSpPr>
            <a:spLocks noGrp="1"/>
          </p:cNvSpPr>
          <p:nvPr>
            <p:ph type="sldNum" sz="quarter" idx="12"/>
          </p:nvPr>
        </p:nvSpPr>
        <p:spPr/>
        <p:txBody>
          <a:bodyPr/>
          <a:lstStyle/>
          <a:p>
            <a:fld id="{C794A028-16E5-4433-82A8-E5F8AFB86559}" type="slidenum">
              <a:rPr lang="nl-NL" smtClean="0"/>
              <a:t>‹nr.›</a:t>
            </a:fld>
            <a:endParaRPr lang="nl-NL"/>
          </a:p>
        </p:txBody>
      </p:sp>
      <p:sp>
        <p:nvSpPr>
          <p:cNvPr id="7" name="Tijdelijke aanduiding voor inhoud 2"/>
          <p:cNvSpPr>
            <a:spLocks noGrp="1"/>
          </p:cNvSpPr>
          <p:nvPr>
            <p:ph sz="half" idx="1"/>
          </p:nvPr>
        </p:nvSpPr>
        <p:spPr>
          <a:xfrm>
            <a:off x="611187" y="1347788"/>
            <a:ext cx="7921626" cy="3276600"/>
          </a:xfrm>
        </p:spPr>
        <p:txBody>
          <a:bodyPr/>
          <a:lstStyle>
            <a:lvl1pPr marL="182563" indent="-182563">
              <a:buFont typeface="Arial" panose="020B0604020202020204" pitchFamily="34" charset="0"/>
              <a:buChar char="•"/>
              <a:defRPr sz="1400"/>
            </a:lvl1pPr>
            <a:lvl2pPr marL="357188" indent="-174625">
              <a:defRPr sz="1400"/>
            </a:lvl2pPr>
            <a:lvl3pPr marL="541338" indent="-184150">
              <a:defRPr sz="1400"/>
            </a:lvl3pPr>
            <a:lvl4pPr marL="715963" indent="-174625">
              <a:defRPr sz="1400"/>
            </a:lvl4pPr>
            <a:lvl5pPr marL="898525" indent="-182563">
              <a:defRPr sz="14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ext uri="{BB962C8B-B14F-4D97-AF65-F5344CB8AC3E}">
        <p14:creationId xmlns:p14="http://schemas.microsoft.com/office/powerpoint/2010/main" val="37201257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a 2 tekstkolomm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611187" y="1347788"/>
            <a:ext cx="3779638" cy="3276600"/>
          </a:xfrm>
        </p:spPr>
        <p:txBody>
          <a:bodyPr/>
          <a:lstStyle>
            <a:lvl1pPr marL="182563" indent="-182563">
              <a:buFont typeface="Arial" panose="020B0604020202020204" pitchFamily="34" charset="0"/>
              <a:buChar char="•"/>
              <a:defRPr sz="1400"/>
            </a:lvl1pPr>
            <a:lvl2pPr marL="357188" indent="-174625">
              <a:defRPr sz="1400"/>
            </a:lvl2pPr>
            <a:lvl3pPr marL="541338" indent="-184150">
              <a:defRPr sz="1400"/>
            </a:lvl3pPr>
            <a:lvl4pPr marL="715963" indent="-174625">
              <a:defRPr sz="1400"/>
            </a:lvl4pPr>
            <a:lvl5pPr marL="898525" indent="-182563">
              <a:defRPr sz="14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6" name="Tijdelijke aanduiding voor voettekst 5"/>
          <p:cNvSpPr>
            <a:spLocks noGrp="1"/>
          </p:cNvSpPr>
          <p:nvPr>
            <p:ph type="ftr" sz="quarter" idx="11"/>
          </p:nvPr>
        </p:nvSpPr>
        <p:spPr/>
        <p:txBody>
          <a:bodyPr/>
          <a:lstStyle/>
          <a:p>
            <a:r>
              <a:rPr lang="nl-NL"/>
              <a:t>[voettekst komt hier]</a:t>
            </a:r>
            <a:endParaRPr lang="nl-NL" dirty="0"/>
          </a:p>
        </p:txBody>
      </p:sp>
      <p:sp>
        <p:nvSpPr>
          <p:cNvPr id="7" name="Tijdelijke aanduiding voor dianummer 6"/>
          <p:cNvSpPr>
            <a:spLocks noGrp="1"/>
          </p:cNvSpPr>
          <p:nvPr>
            <p:ph type="sldNum" sz="quarter" idx="12"/>
          </p:nvPr>
        </p:nvSpPr>
        <p:spPr/>
        <p:txBody>
          <a:bodyPr/>
          <a:lstStyle/>
          <a:p>
            <a:fld id="{C794A028-16E5-4433-82A8-E5F8AFB86559}" type="slidenum">
              <a:rPr lang="nl-NL" smtClean="0"/>
              <a:t>‹nr.›</a:t>
            </a:fld>
            <a:endParaRPr lang="nl-NL"/>
          </a:p>
        </p:txBody>
      </p:sp>
      <p:sp>
        <p:nvSpPr>
          <p:cNvPr id="9" name="Tijdelijke aanduiding voor inhoud 2"/>
          <p:cNvSpPr>
            <a:spLocks noGrp="1"/>
          </p:cNvSpPr>
          <p:nvPr>
            <p:ph sz="half" idx="13"/>
          </p:nvPr>
        </p:nvSpPr>
        <p:spPr>
          <a:xfrm>
            <a:off x="4751388" y="1347788"/>
            <a:ext cx="3779638" cy="3276600"/>
          </a:xfrm>
        </p:spPr>
        <p:txBody>
          <a:bodyPr/>
          <a:lstStyle>
            <a:lvl1pPr marL="182563" indent="-182563">
              <a:buFont typeface="Arial" panose="020B0604020202020204" pitchFamily="34" charset="0"/>
              <a:buChar char="•"/>
              <a:defRPr sz="1400"/>
            </a:lvl1pPr>
            <a:lvl2pPr marL="357188" indent="-174625">
              <a:defRPr sz="1400"/>
            </a:lvl2pPr>
            <a:lvl3pPr marL="541338" indent="-184150">
              <a:defRPr sz="1400"/>
            </a:lvl3pPr>
            <a:lvl4pPr marL="715963" indent="-174625">
              <a:defRPr sz="1400"/>
            </a:lvl4pPr>
            <a:lvl5pPr marL="898525" indent="-182563">
              <a:defRPr sz="14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ext uri="{BB962C8B-B14F-4D97-AF65-F5344CB8AC3E}">
        <p14:creationId xmlns:p14="http://schemas.microsoft.com/office/powerpoint/2010/main" val="4286617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Dia geen tekst kolom">
    <p:spTree>
      <p:nvGrpSpPr>
        <p:cNvPr id="1" name=""/>
        <p:cNvGrpSpPr/>
        <p:nvPr/>
      </p:nvGrpSpPr>
      <p:grpSpPr>
        <a:xfrm>
          <a:off x="0" y="0"/>
          <a:ext cx="0" cy="0"/>
          <a:chOff x="0" y="0"/>
          <a:chExt cx="0" cy="0"/>
        </a:xfrm>
      </p:grpSpPr>
      <p:sp>
        <p:nvSpPr>
          <p:cNvPr id="7" name="Rechthoek 6"/>
          <p:cNvSpPr/>
          <p:nvPr userDrawn="1"/>
        </p:nvSpPr>
        <p:spPr>
          <a:xfrm>
            <a:off x="0" y="4803774"/>
            <a:ext cx="9144000" cy="34422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ijdelijke aanduiding voor dianummer 4"/>
          <p:cNvSpPr>
            <a:spLocks noGrp="1"/>
          </p:cNvSpPr>
          <p:nvPr>
            <p:ph type="sldNum" sz="quarter" idx="12"/>
          </p:nvPr>
        </p:nvSpPr>
        <p:spPr/>
        <p:txBody>
          <a:bodyPr/>
          <a:lstStyle/>
          <a:p>
            <a:fld id="{C794A028-16E5-4433-82A8-E5F8AFB86559}" type="slidenum">
              <a:rPr lang="nl-NL" smtClean="0"/>
              <a:t>‹nr.›</a:t>
            </a:fld>
            <a:endParaRPr lang="nl-NL"/>
          </a:p>
        </p:txBody>
      </p:sp>
      <p:sp>
        <p:nvSpPr>
          <p:cNvPr id="6" name="Tijdelijke aanduiding voor voettekst 5"/>
          <p:cNvSpPr>
            <a:spLocks noGrp="1"/>
          </p:cNvSpPr>
          <p:nvPr>
            <p:ph type="ftr" sz="quarter" idx="11"/>
          </p:nvPr>
        </p:nvSpPr>
        <p:spPr>
          <a:xfrm>
            <a:off x="612000" y="4896000"/>
            <a:ext cx="2895600" cy="216000"/>
          </a:xfrm>
        </p:spPr>
        <p:txBody>
          <a:bodyPr/>
          <a:lstStyle/>
          <a:p>
            <a:r>
              <a:rPr lang="nl-NL"/>
              <a:t>[voettekst komt hier]</a:t>
            </a:r>
            <a:endParaRPr lang="nl-NL" dirty="0"/>
          </a:p>
        </p:txBody>
      </p:sp>
    </p:spTree>
    <p:extLst>
      <p:ext uri="{BB962C8B-B14F-4D97-AF65-F5344CB8AC3E}">
        <p14:creationId xmlns:p14="http://schemas.microsoft.com/office/powerpoint/2010/main" val="41779981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hthoek 7"/>
          <p:cNvSpPr/>
          <p:nvPr/>
        </p:nvSpPr>
        <p:spPr>
          <a:xfrm>
            <a:off x="0" y="4803774"/>
            <a:ext cx="9144000" cy="344225"/>
          </a:xfrm>
          <a:prstGeom prst="rect">
            <a:avLst/>
          </a:prstGeom>
          <a:solidFill>
            <a:schemeClr val="accent2">
              <a:lumMod val="20000"/>
              <a:lumOff val="8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7" name="Rechthoek 6"/>
          <p:cNvSpPr/>
          <p:nvPr/>
        </p:nvSpPr>
        <p:spPr>
          <a:xfrm>
            <a:off x="0" y="3536"/>
            <a:ext cx="9144000" cy="1152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Tijdelijke aanduiding voor titel 1"/>
          <p:cNvSpPr>
            <a:spLocks noGrp="1"/>
          </p:cNvSpPr>
          <p:nvPr>
            <p:ph type="title"/>
          </p:nvPr>
        </p:nvSpPr>
        <p:spPr>
          <a:xfrm>
            <a:off x="611187" y="288000"/>
            <a:ext cx="7379637" cy="878813"/>
          </a:xfrm>
          <a:prstGeom prst="rect">
            <a:avLst/>
          </a:prstGeom>
        </p:spPr>
        <p:txBody>
          <a:bodyPr vert="horz" lIns="0" tIns="0" rIns="0" bIns="0" rtlCol="0" anchor="t">
            <a:noAutofit/>
          </a:bodyPr>
          <a:lstStyle/>
          <a:p>
            <a:r>
              <a:rPr lang="nl-NL" dirty="0"/>
              <a:t>Hoofdkop maximaal twee regels</a:t>
            </a:r>
          </a:p>
        </p:txBody>
      </p:sp>
      <p:sp>
        <p:nvSpPr>
          <p:cNvPr id="3" name="Tijdelijke aanduiding voor tekst 2"/>
          <p:cNvSpPr>
            <a:spLocks noGrp="1"/>
          </p:cNvSpPr>
          <p:nvPr>
            <p:ph type="body" idx="1"/>
          </p:nvPr>
        </p:nvSpPr>
        <p:spPr>
          <a:xfrm>
            <a:off x="611187" y="1347788"/>
            <a:ext cx="7921626" cy="3224212"/>
          </a:xfrm>
          <a:prstGeom prst="rect">
            <a:avLst/>
          </a:prstGeom>
        </p:spPr>
        <p:txBody>
          <a:bodyPr vert="horz" lIns="0" tIns="0" rIns="0" bIns="0" rtlCol="0">
            <a:no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5" name="Tijdelijke aanduiding voor voettekst 4"/>
          <p:cNvSpPr>
            <a:spLocks noGrp="1"/>
          </p:cNvSpPr>
          <p:nvPr>
            <p:ph type="ftr" sz="quarter" idx="3"/>
          </p:nvPr>
        </p:nvSpPr>
        <p:spPr>
          <a:xfrm>
            <a:off x="611187" y="4896000"/>
            <a:ext cx="2895600" cy="216000"/>
          </a:xfrm>
          <a:prstGeom prst="rect">
            <a:avLst/>
          </a:prstGeom>
        </p:spPr>
        <p:txBody>
          <a:bodyPr vert="horz" lIns="0" tIns="0" rIns="0" bIns="0" rtlCol="0" anchor="t">
            <a:noAutofit/>
          </a:bodyPr>
          <a:lstStyle>
            <a:lvl1pPr algn="l">
              <a:defRPr sz="1000">
                <a:solidFill>
                  <a:schemeClr val="accent2"/>
                </a:solidFill>
              </a:defRPr>
            </a:lvl1pPr>
          </a:lstStyle>
          <a:p>
            <a:r>
              <a:rPr lang="nl-NL"/>
              <a:t>[voettekst komt hier]</a:t>
            </a:r>
            <a:endParaRPr lang="nl-NL" dirty="0"/>
          </a:p>
        </p:txBody>
      </p:sp>
      <p:sp>
        <p:nvSpPr>
          <p:cNvPr id="6" name="Tijdelijke aanduiding voor dianummer 5"/>
          <p:cNvSpPr>
            <a:spLocks noGrp="1"/>
          </p:cNvSpPr>
          <p:nvPr>
            <p:ph type="sldNum" sz="quarter" idx="4"/>
          </p:nvPr>
        </p:nvSpPr>
        <p:spPr>
          <a:xfrm>
            <a:off x="6372813" y="4896000"/>
            <a:ext cx="2160000" cy="216000"/>
          </a:xfrm>
          <a:prstGeom prst="rect">
            <a:avLst/>
          </a:prstGeom>
        </p:spPr>
        <p:txBody>
          <a:bodyPr vert="horz" lIns="0" tIns="0" rIns="0" bIns="0" rtlCol="0" anchor="t">
            <a:noAutofit/>
          </a:bodyPr>
          <a:lstStyle>
            <a:lvl1pPr algn="r">
              <a:defRPr sz="1000">
                <a:solidFill>
                  <a:schemeClr val="accent2"/>
                </a:solidFill>
              </a:defRPr>
            </a:lvl1pPr>
          </a:lstStyle>
          <a:p>
            <a:fld id="{C794A028-16E5-4433-82A8-E5F8AFB86559}" type="slidenum">
              <a:rPr lang="nl-NL" smtClean="0"/>
              <a:pPr/>
              <a:t>‹nr.›</a:t>
            </a:fld>
            <a:endParaRPr lang="nl-NL" dirty="0"/>
          </a:p>
        </p:txBody>
      </p:sp>
      <p:pic>
        <p:nvPicPr>
          <p:cNvPr id="9" name="Afbeelding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72400" y="195486"/>
            <a:ext cx="630212" cy="846412"/>
          </a:xfrm>
          <a:prstGeom prst="rect">
            <a:avLst/>
          </a:prstGeom>
        </p:spPr>
      </p:pic>
      <p:cxnSp>
        <p:nvCxnSpPr>
          <p:cNvPr id="16" name="Rechte verbindingslijn 15"/>
          <p:cNvCxnSpPr/>
          <p:nvPr/>
        </p:nvCxnSpPr>
        <p:spPr>
          <a:xfrm>
            <a:off x="0" y="36000"/>
            <a:ext cx="9144000" cy="0"/>
          </a:xfrm>
          <a:prstGeom prst="line">
            <a:avLst/>
          </a:prstGeom>
          <a:ln w="1143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4830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Lst>
  <p:hf hdr="0" dt="0"/>
  <p:txStyles>
    <p:titleStyle>
      <a:lvl1pPr algn="l" defTabSz="914400" rtl="0" eaLnBrk="1" latinLnBrk="0" hangingPunct="1">
        <a:lnSpc>
          <a:spcPts val="3200"/>
        </a:lnSpc>
        <a:spcBef>
          <a:spcPct val="0"/>
        </a:spcBef>
        <a:buNone/>
        <a:defRPr sz="2800" b="1" kern="1200" baseline="0">
          <a:solidFill>
            <a:schemeClr val="accent2"/>
          </a:solidFill>
          <a:latin typeface="+mj-lt"/>
          <a:ea typeface="+mj-ea"/>
          <a:cs typeface="+mj-cs"/>
        </a:defRPr>
      </a:lvl1pPr>
    </p:titleStyle>
    <p:bodyStyle>
      <a:lvl1pPr marL="182563" indent="-182563" algn="l" defTabSz="914400" rtl="0" eaLnBrk="1" latinLnBrk="0" hangingPunct="1">
        <a:spcBef>
          <a:spcPts val="0"/>
        </a:spcBef>
        <a:spcAft>
          <a:spcPts val="600"/>
        </a:spcAft>
        <a:buClr>
          <a:schemeClr val="accent2"/>
        </a:buClr>
        <a:buFont typeface="Arial" panose="020B0604020202020204" pitchFamily="34" charset="0"/>
        <a:buChar char="•"/>
        <a:defRPr sz="1400" kern="1200">
          <a:solidFill>
            <a:schemeClr val="tx1"/>
          </a:solidFill>
          <a:latin typeface="+mn-lt"/>
          <a:ea typeface="+mn-ea"/>
          <a:cs typeface="+mn-cs"/>
        </a:defRPr>
      </a:lvl1pPr>
      <a:lvl2pPr marL="357188" indent="-174625" algn="l" defTabSz="914400" rtl="0" eaLnBrk="1" latinLnBrk="0" hangingPunct="1">
        <a:spcBef>
          <a:spcPts val="0"/>
        </a:spcBef>
        <a:spcAft>
          <a:spcPts val="600"/>
        </a:spcAft>
        <a:buClr>
          <a:schemeClr val="accent2"/>
        </a:buClr>
        <a:buFont typeface="Verdana" panose="020B0604030504040204" pitchFamily="34" charset="0"/>
        <a:buChar char="-"/>
        <a:defRPr sz="1400" kern="1200">
          <a:solidFill>
            <a:schemeClr val="tx1"/>
          </a:solidFill>
          <a:latin typeface="+mn-lt"/>
          <a:ea typeface="+mn-ea"/>
          <a:cs typeface="+mn-cs"/>
        </a:defRPr>
      </a:lvl2pPr>
      <a:lvl3pPr marL="541338" indent="-184150" algn="l" defTabSz="914400" rtl="0" eaLnBrk="1" latinLnBrk="0" hangingPunct="1">
        <a:spcBef>
          <a:spcPts val="0"/>
        </a:spcBef>
        <a:spcAft>
          <a:spcPts val="600"/>
        </a:spcAft>
        <a:buClr>
          <a:schemeClr val="accent2"/>
        </a:buClr>
        <a:buFont typeface="Arial" panose="020B0604020202020204" pitchFamily="34" charset="0"/>
        <a:buChar char="•"/>
        <a:defRPr sz="1400" kern="1200">
          <a:solidFill>
            <a:schemeClr val="tx1"/>
          </a:solidFill>
          <a:latin typeface="+mn-lt"/>
          <a:ea typeface="+mn-ea"/>
          <a:cs typeface="+mn-cs"/>
        </a:defRPr>
      </a:lvl3pPr>
      <a:lvl4pPr marL="715963" indent="-174625" algn="l" defTabSz="914400" rtl="0" eaLnBrk="1" latinLnBrk="0" hangingPunct="1">
        <a:spcBef>
          <a:spcPts val="0"/>
        </a:spcBef>
        <a:spcAft>
          <a:spcPts val="600"/>
        </a:spcAft>
        <a:buClr>
          <a:schemeClr val="accent2"/>
        </a:buClr>
        <a:buFont typeface="Verdana" panose="020B0604030504040204" pitchFamily="34" charset="0"/>
        <a:buChar char="-"/>
        <a:defRPr sz="1400" kern="1200">
          <a:solidFill>
            <a:schemeClr val="tx1"/>
          </a:solidFill>
          <a:latin typeface="+mn-lt"/>
          <a:ea typeface="+mn-ea"/>
          <a:cs typeface="+mn-cs"/>
        </a:defRPr>
      </a:lvl4pPr>
      <a:lvl5pPr marL="898525" indent="-182563" algn="l" defTabSz="914400" rtl="0" eaLnBrk="1" latinLnBrk="0" hangingPunct="1">
        <a:spcBef>
          <a:spcPts val="0"/>
        </a:spcBef>
        <a:spcAft>
          <a:spcPts val="600"/>
        </a:spcAft>
        <a:buClr>
          <a:schemeClr val="accent2"/>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ctrTitle"/>
          </p:nvPr>
        </p:nvSpPr>
        <p:spPr/>
        <p:txBody>
          <a:bodyPr/>
          <a:lstStyle/>
          <a:p>
            <a:r>
              <a:rPr lang="nl-NL" dirty="0"/>
              <a:t>Landelijke scheidsrechters commissie</a:t>
            </a:r>
          </a:p>
        </p:txBody>
      </p:sp>
    </p:spTree>
    <p:extLst>
      <p:ext uri="{BB962C8B-B14F-4D97-AF65-F5344CB8AC3E}">
        <p14:creationId xmlns:p14="http://schemas.microsoft.com/office/powerpoint/2010/main" val="2334316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2500" dirty="0"/>
              <a:t>Inhoudsopgave</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2</a:t>
            </a:fld>
            <a:endParaRPr lang="nl-NL"/>
          </a:p>
        </p:txBody>
      </p:sp>
      <p:sp>
        <p:nvSpPr>
          <p:cNvPr id="5" name="Tijdelijke aanduiding voor inhoud 4"/>
          <p:cNvSpPr>
            <a:spLocks noGrp="1"/>
          </p:cNvSpPr>
          <p:nvPr>
            <p:ph sz="half" idx="1"/>
          </p:nvPr>
        </p:nvSpPr>
        <p:spPr>
          <a:xfrm>
            <a:off x="611187" y="1275606"/>
            <a:ext cx="7921626" cy="3620394"/>
          </a:xfrm>
        </p:spPr>
        <p:txBody>
          <a:bodyPr/>
          <a:lstStyle/>
          <a:p>
            <a:pPr marL="182563" lvl="1" indent="0">
              <a:buNone/>
            </a:pPr>
            <a:endParaRPr lang="nl-NL" sz="900" b="1" dirty="0">
              <a:latin typeface="+mj-lt"/>
            </a:endParaRPr>
          </a:p>
          <a:p>
            <a:pPr lvl="1">
              <a:buFont typeface="Arial" panose="020B0604020202020204" pitchFamily="34" charset="0"/>
              <a:buChar char="•"/>
            </a:pPr>
            <a:r>
              <a:rPr lang="nl-NL" sz="1200" b="1" dirty="0">
                <a:latin typeface="+mj-lt"/>
              </a:rPr>
              <a:t>Doelstellingen LSC</a:t>
            </a:r>
          </a:p>
          <a:p>
            <a:pPr lvl="1">
              <a:buFont typeface="Arial" panose="020B0604020202020204" pitchFamily="34" charset="0"/>
              <a:buChar char="•"/>
            </a:pPr>
            <a:r>
              <a:rPr lang="nl-NL" sz="1200" b="1" dirty="0">
                <a:latin typeface="+mj-lt"/>
              </a:rPr>
              <a:t>Organisatie, rol –taakverdeling</a:t>
            </a:r>
          </a:p>
          <a:p>
            <a:pPr lvl="1">
              <a:buFont typeface="Arial" panose="020B0604020202020204" pitchFamily="34" charset="0"/>
              <a:buChar char="•"/>
            </a:pPr>
            <a:r>
              <a:rPr lang="nl-NL" sz="1200" b="1" dirty="0">
                <a:latin typeface="+mj-lt"/>
              </a:rPr>
              <a:t>Taakgroep Scheidsrechters  (TGS)</a:t>
            </a:r>
          </a:p>
          <a:p>
            <a:pPr lvl="1">
              <a:buFont typeface="Arial" panose="020B0604020202020204" pitchFamily="34" charset="0"/>
              <a:buChar char="•"/>
            </a:pPr>
            <a:r>
              <a:rPr lang="nl-NL" sz="1200" b="1" dirty="0"/>
              <a:t>Landelijk Overleg officials  (LOO)</a:t>
            </a:r>
          </a:p>
          <a:p>
            <a:pPr lvl="1">
              <a:buFont typeface="Arial" panose="020B0604020202020204" pitchFamily="34" charset="0"/>
              <a:buChar char="•"/>
            </a:pPr>
            <a:r>
              <a:rPr lang="nl-NL" sz="1200" b="1" dirty="0"/>
              <a:t>Project Groep Opleidingen (PGO)</a:t>
            </a:r>
          </a:p>
          <a:p>
            <a:pPr lvl="1">
              <a:buFont typeface="Arial" panose="020B0604020202020204" pitchFamily="34" charset="0"/>
              <a:buChar char="•"/>
            </a:pPr>
            <a:r>
              <a:rPr lang="nl-NL" sz="1200" b="1" dirty="0"/>
              <a:t>Taakgroep Spelregels (</a:t>
            </a:r>
            <a:r>
              <a:rPr lang="nl-NL" sz="1200" b="1" dirty="0" err="1"/>
              <a:t>TGSp</a:t>
            </a:r>
            <a:r>
              <a:rPr lang="nl-NL" sz="1200" b="1" dirty="0"/>
              <a:t>)</a:t>
            </a:r>
          </a:p>
          <a:p>
            <a:pPr lvl="1">
              <a:buFont typeface="Arial" panose="020B0604020202020204" pitchFamily="34" charset="0"/>
              <a:buChar char="•"/>
            </a:pPr>
            <a:r>
              <a:rPr lang="nl-NL" sz="1200" b="1" dirty="0"/>
              <a:t>Werkwijze LSC</a:t>
            </a:r>
          </a:p>
          <a:p>
            <a:pPr lvl="1">
              <a:buFont typeface="Arial" panose="020B0604020202020204" pitchFamily="34" charset="0"/>
              <a:buChar char="•"/>
            </a:pPr>
            <a:r>
              <a:rPr lang="nl-NL" sz="1200" b="1" dirty="0"/>
              <a:t>Loopbaan scheidsrechter</a:t>
            </a:r>
          </a:p>
          <a:p>
            <a:pPr lvl="1">
              <a:buFont typeface="Arial" panose="020B0604020202020204" pitchFamily="34" charset="0"/>
              <a:buChar char="•"/>
            </a:pPr>
            <a:r>
              <a:rPr lang="nl-NL" sz="1200" b="1" dirty="0" err="1"/>
              <a:t>Internationals</a:t>
            </a:r>
            <a:endParaRPr lang="nl-NL" sz="1200" b="1" dirty="0"/>
          </a:p>
          <a:p>
            <a:pPr lvl="1">
              <a:buFont typeface="Arial" panose="020B0604020202020204" pitchFamily="34" charset="0"/>
              <a:buChar char="•"/>
            </a:pPr>
            <a:r>
              <a:rPr lang="nl-NL" sz="1200" b="1" dirty="0"/>
              <a:t>Beoordelaars en W-officials</a:t>
            </a:r>
          </a:p>
          <a:p>
            <a:pPr lvl="1">
              <a:buFont typeface="Arial" panose="020B0604020202020204" pitchFamily="34" charset="0"/>
              <a:buChar char="•"/>
            </a:pPr>
            <a:r>
              <a:rPr lang="nl-NL" sz="1200" b="1" dirty="0"/>
              <a:t>Overige zaken</a:t>
            </a:r>
          </a:p>
          <a:p>
            <a:pPr marL="182563" lvl="1" indent="0">
              <a:buNone/>
            </a:pPr>
            <a:r>
              <a:rPr lang="nl-NL" sz="1000" dirty="0"/>
              <a:t>	</a:t>
            </a:r>
          </a:p>
          <a:p>
            <a:pPr marL="182563" lvl="1" indent="0">
              <a:buNone/>
            </a:pPr>
            <a:endParaRPr lang="nl-NL" sz="1000" dirty="0"/>
          </a:p>
          <a:p>
            <a:pPr lvl="1"/>
            <a:endParaRPr lang="nl-NL" dirty="0"/>
          </a:p>
          <a:p>
            <a:endParaRPr lang="nl-NL" dirty="0"/>
          </a:p>
          <a:p>
            <a:pPr lvl="1"/>
            <a:endParaRPr lang="nl-NL" dirty="0"/>
          </a:p>
          <a:p>
            <a:endParaRPr lang="nl-NL" dirty="0"/>
          </a:p>
          <a:p>
            <a:endParaRPr lang="nl-NL" dirty="0"/>
          </a:p>
        </p:txBody>
      </p:sp>
    </p:spTree>
    <p:extLst>
      <p:ext uri="{BB962C8B-B14F-4D97-AF65-F5344CB8AC3E}">
        <p14:creationId xmlns:p14="http://schemas.microsoft.com/office/powerpoint/2010/main" val="1997850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ctrTitle"/>
          </p:nvPr>
        </p:nvSpPr>
        <p:spPr/>
        <p:txBody>
          <a:bodyPr/>
          <a:lstStyle/>
          <a:p>
            <a:r>
              <a:rPr lang="nl-NL" dirty="0"/>
              <a:t>Doelstellingen LSC</a:t>
            </a:r>
          </a:p>
        </p:txBody>
      </p:sp>
    </p:spTree>
    <p:extLst>
      <p:ext uri="{BB962C8B-B14F-4D97-AF65-F5344CB8AC3E}">
        <p14:creationId xmlns:p14="http://schemas.microsoft.com/office/powerpoint/2010/main" val="2700043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2500" dirty="0"/>
              <a:t>Doelstellingen regio’s &amp; opleidingen</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4</a:t>
            </a:fld>
            <a:endParaRPr lang="nl-NL"/>
          </a:p>
        </p:txBody>
      </p:sp>
      <p:sp>
        <p:nvSpPr>
          <p:cNvPr id="5" name="Tijdelijke aanduiding voor inhoud 4"/>
          <p:cNvSpPr>
            <a:spLocks noGrp="1"/>
          </p:cNvSpPr>
          <p:nvPr>
            <p:ph sz="half" idx="1"/>
          </p:nvPr>
        </p:nvSpPr>
        <p:spPr>
          <a:xfrm>
            <a:off x="611187" y="1275606"/>
            <a:ext cx="7921626" cy="3620394"/>
          </a:xfrm>
        </p:spPr>
        <p:txBody>
          <a:bodyPr/>
          <a:lstStyle/>
          <a:p>
            <a:r>
              <a:rPr lang="nl-NL" dirty="0"/>
              <a:t>Instroom vergroten (aantallen)</a:t>
            </a:r>
          </a:p>
          <a:p>
            <a:r>
              <a:rPr lang="nl-NL" dirty="0"/>
              <a:t>Faciliteren</a:t>
            </a:r>
          </a:p>
          <a:p>
            <a:pPr lvl="1"/>
            <a:r>
              <a:rPr lang="nl-NL" dirty="0"/>
              <a:t>Opleidingen</a:t>
            </a:r>
          </a:p>
          <a:p>
            <a:pPr lvl="1"/>
            <a:r>
              <a:rPr lang="nl-NL" dirty="0"/>
              <a:t>Tools</a:t>
            </a:r>
          </a:p>
          <a:p>
            <a:pPr lvl="1"/>
            <a:r>
              <a:rPr lang="nl-NL" dirty="0"/>
              <a:t>Ideeën</a:t>
            </a:r>
          </a:p>
          <a:p>
            <a:r>
              <a:rPr lang="nl-NL" dirty="0"/>
              <a:t>Kennis en ervaring delen tussen landelijke betrokkenen en betrokken regio’s, wiel niet meerdere keren uitvinden</a:t>
            </a:r>
          </a:p>
          <a:p>
            <a:r>
              <a:rPr lang="nl-NL" dirty="0"/>
              <a:t>Samenwerken tussen landelijke betrokkenen en betrokken regio’s door bijvoorbeeld:</a:t>
            </a:r>
          </a:p>
          <a:p>
            <a:pPr lvl="1"/>
            <a:r>
              <a:rPr lang="nl-NL" dirty="0"/>
              <a:t>Randwedstrijden door een Regio en bondscheidsrechter laten fluiten</a:t>
            </a:r>
          </a:p>
          <a:p>
            <a:pPr lvl="1"/>
            <a:r>
              <a:rPr lang="nl-NL" dirty="0"/>
              <a:t>Scheidsrechters in Regio en bond laten fluiten</a:t>
            </a:r>
          </a:p>
          <a:p>
            <a:endParaRPr lang="nl-NL" dirty="0"/>
          </a:p>
        </p:txBody>
      </p:sp>
    </p:spTree>
    <p:extLst>
      <p:ext uri="{BB962C8B-B14F-4D97-AF65-F5344CB8AC3E}">
        <p14:creationId xmlns:p14="http://schemas.microsoft.com/office/powerpoint/2010/main" val="24889568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2500" dirty="0"/>
              <a:t>Doelstellingen regio’s &amp; opleidingen</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5</a:t>
            </a:fld>
            <a:endParaRPr lang="nl-NL"/>
          </a:p>
        </p:txBody>
      </p:sp>
      <p:sp>
        <p:nvSpPr>
          <p:cNvPr id="5" name="Tijdelijke aanduiding voor inhoud 4"/>
          <p:cNvSpPr>
            <a:spLocks noGrp="1"/>
          </p:cNvSpPr>
          <p:nvPr>
            <p:ph sz="half" idx="1"/>
          </p:nvPr>
        </p:nvSpPr>
        <p:spPr/>
        <p:txBody>
          <a:bodyPr vert="horz" lIns="0" tIns="0" rIns="0" bIns="0" rtlCol="0" anchor="t">
            <a:noAutofit/>
          </a:bodyPr>
          <a:lstStyle/>
          <a:p>
            <a:r>
              <a:rPr lang="nl-NL" dirty="0"/>
              <a:t>Flexibiliteit</a:t>
            </a:r>
          </a:p>
          <a:p>
            <a:pPr lvl="1"/>
            <a:r>
              <a:rPr lang="nl-NL" dirty="0"/>
              <a:t>Promotie/demotie</a:t>
            </a:r>
          </a:p>
          <a:p>
            <a:pPr lvl="1"/>
            <a:r>
              <a:rPr lang="nl-NL" dirty="0"/>
              <a:t>Instroom nieuwe scheidsrechters</a:t>
            </a:r>
          </a:p>
          <a:p>
            <a:pPr lvl="1"/>
            <a:r>
              <a:rPr lang="nl-NL" dirty="0"/>
              <a:t>Talentontwikkeling </a:t>
            </a:r>
          </a:p>
          <a:p>
            <a:pPr marL="182563" lvl="1" indent="-182563">
              <a:buFont typeface="Arial" panose="020B0604020202020204" pitchFamily="34" charset="0"/>
              <a:buChar char="•"/>
            </a:pPr>
            <a:r>
              <a:rPr lang="nl-NL" dirty="0"/>
              <a:t>Het verder verbeteren van het niveau van de scheidsrechters</a:t>
            </a:r>
          </a:p>
          <a:p>
            <a:r>
              <a:rPr lang="nl-NL" dirty="0"/>
              <a:t>Passende opleidingen en bijscholingen voor alle niveaus scheidsrechters, W-officials, beoordelaars en begeleiders</a:t>
            </a:r>
          </a:p>
          <a:p>
            <a:r>
              <a:rPr lang="nl-NL" dirty="0"/>
              <a:t>Versnelde doorstroming talentvolle scheidsrechters</a:t>
            </a:r>
          </a:p>
          <a:p>
            <a:r>
              <a:rPr lang="nl-NL" dirty="0"/>
              <a:t>Inventariseren overige wensen en eisen</a:t>
            </a:r>
          </a:p>
          <a:p>
            <a:endParaRPr lang="nl-NL" dirty="0"/>
          </a:p>
          <a:p>
            <a:endParaRPr lang="nl-NL" dirty="0"/>
          </a:p>
        </p:txBody>
      </p:sp>
    </p:spTree>
    <p:extLst>
      <p:ext uri="{BB962C8B-B14F-4D97-AF65-F5344CB8AC3E}">
        <p14:creationId xmlns:p14="http://schemas.microsoft.com/office/powerpoint/2010/main" val="3981633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7" y="288000"/>
            <a:ext cx="7848872" cy="878813"/>
          </a:xfrm>
        </p:spPr>
        <p:txBody>
          <a:bodyPr/>
          <a:lstStyle/>
          <a:p>
            <a:r>
              <a:rPr lang="nl-NL" sz="2500" dirty="0"/>
              <a:t>Doelstellingen aanstellingen &amp; beoordelaars</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6</a:t>
            </a:fld>
            <a:endParaRPr lang="nl-NL"/>
          </a:p>
        </p:txBody>
      </p:sp>
      <p:sp>
        <p:nvSpPr>
          <p:cNvPr id="5" name="Tijdelijke aanduiding voor inhoud 4"/>
          <p:cNvSpPr>
            <a:spLocks noGrp="1"/>
          </p:cNvSpPr>
          <p:nvPr>
            <p:ph sz="half" idx="1"/>
          </p:nvPr>
        </p:nvSpPr>
        <p:spPr/>
        <p:txBody>
          <a:bodyPr/>
          <a:lstStyle/>
          <a:p>
            <a:r>
              <a:rPr lang="nl-NL" dirty="0"/>
              <a:t>Uniformiteit</a:t>
            </a:r>
          </a:p>
          <a:p>
            <a:pPr lvl="1"/>
            <a:r>
              <a:rPr lang="nl-NL" dirty="0"/>
              <a:t>Aanstellingen</a:t>
            </a:r>
          </a:p>
          <a:p>
            <a:pPr lvl="1"/>
            <a:r>
              <a:rPr lang="nl-NL" dirty="0"/>
              <a:t>Beoordelingen</a:t>
            </a:r>
          </a:p>
          <a:p>
            <a:r>
              <a:rPr lang="nl-NL" dirty="0"/>
              <a:t>Aantrekkelijker maken van de rol van scheidsrechters</a:t>
            </a:r>
          </a:p>
          <a:p>
            <a:r>
              <a:rPr lang="nl-NL" dirty="0"/>
              <a:t>Sterk verminderen van het aantal afzeggingen van aanstellingen</a:t>
            </a:r>
          </a:p>
          <a:p>
            <a:r>
              <a:rPr lang="nl-NL" dirty="0"/>
              <a:t>Beschikbaarheidseisen</a:t>
            </a:r>
          </a:p>
          <a:p>
            <a:r>
              <a:rPr lang="nl-NL" dirty="0"/>
              <a:t>Promoten vrouwelijke scheidsrechters </a:t>
            </a:r>
          </a:p>
          <a:p>
            <a:endParaRPr lang="nl-NL" dirty="0">
              <a:solidFill>
                <a:srgbClr val="FF0000"/>
              </a:solidFill>
            </a:endParaRPr>
          </a:p>
          <a:p>
            <a:endParaRPr lang="nl-NL" dirty="0"/>
          </a:p>
          <a:p>
            <a:endParaRPr lang="nl-NL" dirty="0"/>
          </a:p>
        </p:txBody>
      </p:sp>
    </p:spTree>
    <p:extLst>
      <p:ext uri="{BB962C8B-B14F-4D97-AF65-F5344CB8AC3E}">
        <p14:creationId xmlns:p14="http://schemas.microsoft.com/office/powerpoint/2010/main" val="64423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2500" dirty="0"/>
              <a:t>Doelstellingen </a:t>
            </a:r>
            <a:r>
              <a:rPr lang="nl-NL" sz="2400" dirty="0"/>
              <a:t>Internationaal </a:t>
            </a:r>
            <a:endParaRPr lang="nl-NL" sz="2500" dirty="0"/>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7</a:t>
            </a:fld>
            <a:endParaRPr lang="nl-NL"/>
          </a:p>
        </p:txBody>
      </p:sp>
      <p:sp>
        <p:nvSpPr>
          <p:cNvPr id="5" name="Tijdelijke aanduiding voor inhoud 4"/>
          <p:cNvSpPr>
            <a:spLocks noGrp="1"/>
          </p:cNvSpPr>
          <p:nvPr>
            <p:ph sz="half" idx="1"/>
          </p:nvPr>
        </p:nvSpPr>
        <p:spPr/>
        <p:txBody>
          <a:bodyPr/>
          <a:lstStyle/>
          <a:p>
            <a:r>
              <a:rPr lang="nl-NL" dirty="0"/>
              <a:t>Maximaal in totaal 10 internationals in Nederland waarvan op:</a:t>
            </a:r>
          </a:p>
          <a:p>
            <a:pPr lvl="1"/>
            <a:r>
              <a:rPr lang="nl-NL" dirty="0"/>
              <a:t>LEN-list maximaal 10 scheidsrechters (huidige stand 7 LEN-scheidsrechters +1 in opleiding) </a:t>
            </a:r>
          </a:p>
          <a:p>
            <a:pPr lvl="1"/>
            <a:r>
              <a:rPr lang="nl-NL" dirty="0" err="1"/>
              <a:t>FINA-list</a:t>
            </a:r>
            <a:r>
              <a:rPr lang="nl-NL" dirty="0"/>
              <a:t> maximaal 7 scheidsrechters (huidige stand 5 scheidsrechters)</a:t>
            </a:r>
          </a:p>
          <a:p>
            <a:endParaRPr lang="nl-NL" dirty="0"/>
          </a:p>
          <a:p>
            <a:r>
              <a:rPr lang="nl-NL" dirty="0"/>
              <a:t>Binnen afzienbare tijd maximaal aantal op LEN- en </a:t>
            </a:r>
            <a:r>
              <a:rPr lang="nl-NL" dirty="0" err="1"/>
              <a:t>FINA-list</a:t>
            </a:r>
            <a:r>
              <a:rPr lang="nl-NL" dirty="0"/>
              <a:t> </a:t>
            </a:r>
          </a:p>
          <a:p>
            <a:endParaRPr lang="nl-NL" dirty="0"/>
          </a:p>
          <a:p>
            <a:r>
              <a:rPr lang="nl-NL" dirty="0"/>
              <a:t>Jaarlijks minimaal één scheidsrechter aanmelden voor LEN-</a:t>
            </a:r>
            <a:r>
              <a:rPr lang="nl-NL" dirty="0" err="1"/>
              <a:t>clinic</a:t>
            </a:r>
            <a:r>
              <a:rPr lang="nl-NL" dirty="0"/>
              <a:t> tot maximaal aantal is bereikt (maximum leeftijd 30 jaar)</a:t>
            </a:r>
          </a:p>
          <a:p>
            <a:endParaRPr lang="nl-NL" dirty="0"/>
          </a:p>
          <a:p>
            <a:r>
              <a:rPr lang="nl-NL" dirty="0"/>
              <a:t>1x per twee jaar FINA- of LEN-</a:t>
            </a:r>
            <a:r>
              <a:rPr lang="nl-NL" dirty="0" err="1"/>
              <a:t>clinic</a:t>
            </a:r>
            <a:r>
              <a:rPr lang="nl-NL" dirty="0"/>
              <a:t> organiseren in Nederland (coaches erbij betrekken)</a:t>
            </a:r>
          </a:p>
          <a:p>
            <a:endParaRPr lang="nl-NL" dirty="0"/>
          </a:p>
          <a:p>
            <a:endParaRPr lang="nl-NL" dirty="0"/>
          </a:p>
          <a:p>
            <a:endParaRPr lang="nl-NL" dirty="0"/>
          </a:p>
          <a:p>
            <a:endParaRPr lang="nl-NL" dirty="0"/>
          </a:p>
          <a:p>
            <a:endParaRPr lang="nl-NL" dirty="0">
              <a:solidFill>
                <a:srgbClr val="FF0000"/>
              </a:solidFill>
            </a:endParaRPr>
          </a:p>
          <a:p>
            <a:endParaRPr lang="nl-NL" dirty="0">
              <a:solidFill>
                <a:srgbClr val="FF0000"/>
              </a:solidFill>
            </a:endParaRPr>
          </a:p>
          <a:p>
            <a:endParaRPr lang="nl-NL" dirty="0"/>
          </a:p>
          <a:p>
            <a:endParaRPr lang="nl-NL" dirty="0"/>
          </a:p>
        </p:txBody>
      </p:sp>
    </p:spTree>
    <p:extLst>
      <p:ext uri="{BB962C8B-B14F-4D97-AF65-F5344CB8AC3E}">
        <p14:creationId xmlns:p14="http://schemas.microsoft.com/office/powerpoint/2010/main" val="6656136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z="2500" dirty="0"/>
              <a:t>Doelstellingen Internationaal</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8</a:t>
            </a:fld>
            <a:endParaRPr lang="nl-NL"/>
          </a:p>
        </p:txBody>
      </p:sp>
      <p:sp>
        <p:nvSpPr>
          <p:cNvPr id="5" name="Tijdelijke aanduiding voor inhoud 4"/>
          <p:cNvSpPr>
            <a:spLocks noGrp="1"/>
          </p:cNvSpPr>
          <p:nvPr>
            <p:ph sz="half" idx="1"/>
          </p:nvPr>
        </p:nvSpPr>
        <p:spPr>
          <a:xfrm>
            <a:off x="595616" y="1163657"/>
            <a:ext cx="8296864" cy="3732343"/>
          </a:xfrm>
        </p:spPr>
        <p:txBody>
          <a:bodyPr vert="horz" lIns="0" tIns="0" rIns="0" bIns="0" rtlCol="0" anchor="t">
            <a:noAutofit/>
          </a:bodyPr>
          <a:lstStyle/>
          <a:p>
            <a:endParaRPr lang="nl-NL" dirty="0"/>
          </a:p>
          <a:p>
            <a:r>
              <a:rPr lang="nl-NL" dirty="0"/>
              <a:t>Niveau internationale scheidsrechter verbeteren door bijvoorbeeld: </a:t>
            </a:r>
          </a:p>
          <a:p>
            <a:pPr lvl="1"/>
            <a:r>
              <a:rPr lang="nl-NL" dirty="0"/>
              <a:t>Ontwikkelingsplan (POP) </a:t>
            </a:r>
          </a:p>
          <a:p>
            <a:pPr lvl="1"/>
            <a:r>
              <a:rPr lang="nl-NL" dirty="0"/>
              <a:t>Laten begeleiden door goede beoordelaars (ex-internationals en anderen door LSC aan te wijzen)</a:t>
            </a:r>
          </a:p>
          <a:p>
            <a:endParaRPr lang="nl-NL" dirty="0"/>
          </a:p>
          <a:p>
            <a:r>
              <a:rPr lang="nl-NL" dirty="0"/>
              <a:t>Promoten vrouwelijke scheidsrechters voor internationale lijst</a:t>
            </a:r>
          </a:p>
          <a:p>
            <a:endParaRPr lang="nl-NL" dirty="0"/>
          </a:p>
          <a:p>
            <a:endParaRPr lang="nl-NL" dirty="0"/>
          </a:p>
          <a:p>
            <a:pPr lvl="1"/>
            <a:endParaRPr lang="nl-NL" dirty="0"/>
          </a:p>
          <a:p>
            <a:pPr lvl="1"/>
            <a:endParaRPr lang="nl-NL" dirty="0"/>
          </a:p>
          <a:p>
            <a:pPr lvl="1"/>
            <a:endParaRPr lang="nl-NL" dirty="0"/>
          </a:p>
        </p:txBody>
      </p:sp>
    </p:spTree>
    <p:extLst>
      <p:ext uri="{BB962C8B-B14F-4D97-AF65-F5344CB8AC3E}">
        <p14:creationId xmlns:p14="http://schemas.microsoft.com/office/powerpoint/2010/main" val="22623066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ctrTitle"/>
          </p:nvPr>
        </p:nvSpPr>
        <p:spPr/>
        <p:txBody>
          <a:bodyPr/>
          <a:lstStyle/>
          <a:p>
            <a:r>
              <a:rPr lang="nl-NL" dirty="0"/>
              <a:t>Communicatie en voortgang</a:t>
            </a:r>
          </a:p>
        </p:txBody>
      </p:sp>
    </p:spTree>
    <p:extLst>
      <p:ext uri="{BB962C8B-B14F-4D97-AF65-F5344CB8AC3E}">
        <p14:creationId xmlns:p14="http://schemas.microsoft.com/office/powerpoint/2010/main" val="1039780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11187" y="288000"/>
            <a:ext cx="7633221" cy="878813"/>
          </a:xfrm>
        </p:spPr>
        <p:txBody>
          <a:bodyPr/>
          <a:lstStyle/>
          <a:p>
            <a:r>
              <a:rPr lang="nl-NL" dirty="0"/>
              <a:t>Communicatie/voortgangsrapportage</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10</a:t>
            </a:fld>
            <a:endParaRPr lang="nl-NL"/>
          </a:p>
        </p:txBody>
      </p:sp>
      <p:sp>
        <p:nvSpPr>
          <p:cNvPr id="5" name="Tijdelijke aanduiding voor inhoud 4"/>
          <p:cNvSpPr>
            <a:spLocks noGrp="1"/>
          </p:cNvSpPr>
          <p:nvPr>
            <p:ph sz="half" idx="1"/>
          </p:nvPr>
        </p:nvSpPr>
        <p:spPr/>
        <p:txBody>
          <a:bodyPr/>
          <a:lstStyle/>
          <a:p>
            <a:pPr marL="0" indent="0">
              <a:buNone/>
            </a:pPr>
            <a:r>
              <a:rPr lang="nl-NL" dirty="0"/>
              <a:t>Tussentijdse communicatie en voortgang LSC aan:</a:t>
            </a:r>
          </a:p>
          <a:p>
            <a:r>
              <a:rPr lang="nl-NL" dirty="0"/>
              <a:t>Bondsbestuur KNZB, portefeuillehouder waterpolo</a:t>
            </a:r>
          </a:p>
          <a:p>
            <a:r>
              <a:rPr lang="nl-NL" dirty="0"/>
              <a:t>Bondsbureau, programmacoördinator waterpolo competitie/kampioenschappen</a:t>
            </a:r>
          </a:p>
          <a:p>
            <a:r>
              <a:rPr lang="nl-NL" dirty="0"/>
              <a:t>Voorzitters regiobesturen</a:t>
            </a:r>
          </a:p>
          <a:p>
            <a:r>
              <a:rPr lang="nl-NL" dirty="0"/>
              <a:t>Voorzitters regionale scheidsrechterscommissies</a:t>
            </a:r>
          </a:p>
          <a:p>
            <a:endParaRPr lang="nl-NL" dirty="0"/>
          </a:p>
          <a:p>
            <a:pPr marL="0" indent="0">
              <a:buNone/>
            </a:pPr>
            <a:r>
              <a:rPr lang="nl-NL" dirty="0"/>
              <a:t>Momenten communicatie en voortgang LSC </a:t>
            </a:r>
          </a:p>
          <a:p>
            <a:pPr lvl="1"/>
            <a:r>
              <a:rPr lang="nl-NL" dirty="0"/>
              <a:t>Tussentijdse rapportage eind september 2016</a:t>
            </a:r>
          </a:p>
          <a:p>
            <a:pPr lvl="1"/>
            <a:r>
              <a:rPr lang="nl-NL" dirty="0"/>
              <a:t>Tussentijdse rapportage december 2016</a:t>
            </a:r>
          </a:p>
          <a:p>
            <a:pPr lvl="1"/>
            <a:r>
              <a:rPr lang="nl-NL" dirty="0"/>
              <a:t>Eindrapportage januari 2017 (via presentatie)</a:t>
            </a:r>
          </a:p>
          <a:p>
            <a:endParaRPr lang="nl-NL" dirty="0"/>
          </a:p>
          <a:p>
            <a:endParaRPr lang="nl-NL" dirty="0"/>
          </a:p>
        </p:txBody>
      </p:sp>
    </p:spTree>
    <p:extLst>
      <p:ext uri="{BB962C8B-B14F-4D97-AF65-F5344CB8AC3E}">
        <p14:creationId xmlns:p14="http://schemas.microsoft.com/office/powerpoint/2010/main" val="3797705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Plan van aanpak en implementatie</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11</a:t>
            </a:fld>
            <a:endParaRPr lang="nl-NL"/>
          </a:p>
        </p:txBody>
      </p:sp>
      <p:sp>
        <p:nvSpPr>
          <p:cNvPr id="5" name="Tijdelijke aanduiding voor inhoud 4"/>
          <p:cNvSpPr>
            <a:spLocks noGrp="1"/>
          </p:cNvSpPr>
          <p:nvPr>
            <p:ph sz="half" idx="1"/>
          </p:nvPr>
        </p:nvSpPr>
        <p:spPr/>
        <p:txBody>
          <a:bodyPr vert="horz" lIns="0" tIns="0" rIns="0" bIns="0" rtlCol="0" anchor="t">
            <a:noAutofit/>
          </a:bodyPr>
          <a:lstStyle/>
          <a:p>
            <a:r>
              <a:rPr lang="nl-NL" dirty="0"/>
              <a:t>Bouwen met Regio’s aan gezamenlijk aanvaard plan (start september 2016)</a:t>
            </a:r>
          </a:p>
          <a:p>
            <a:pPr lvl="1"/>
            <a:r>
              <a:rPr lang="nl-NL" dirty="0"/>
              <a:t>Aanstellingen en beoordelingen</a:t>
            </a:r>
          </a:p>
          <a:p>
            <a:pPr lvl="1"/>
            <a:r>
              <a:rPr lang="nl-NL" dirty="0"/>
              <a:t>Opleiding en begeleiding officials waterpolo</a:t>
            </a:r>
          </a:p>
          <a:p>
            <a:endParaRPr lang="nl-NL" dirty="0"/>
          </a:p>
          <a:p>
            <a:r>
              <a:rPr lang="nl-NL" dirty="0"/>
              <a:t>Werkgroepen opzetten (september 2016 – december 2016)</a:t>
            </a:r>
          </a:p>
          <a:p>
            <a:endParaRPr lang="nl-NL" dirty="0"/>
          </a:p>
          <a:p>
            <a:r>
              <a:rPr lang="nl-NL" dirty="0"/>
              <a:t>Plan en rol helder krijgen van internationals (weekend oktober 2016)</a:t>
            </a:r>
          </a:p>
          <a:p>
            <a:endParaRPr lang="nl-NL" dirty="0"/>
          </a:p>
          <a:p>
            <a:r>
              <a:rPr lang="nl-NL" dirty="0"/>
              <a:t>Rapportage plan van aanpak aan de LSC met als deadline 1 januari 2017</a:t>
            </a:r>
          </a:p>
          <a:p>
            <a:endParaRPr lang="nl-NL" dirty="0"/>
          </a:p>
          <a:p>
            <a:r>
              <a:rPr lang="nl-NL" dirty="0"/>
              <a:t>Implementatie vanaf 1 januari 2017 tot 1 augustus 2017</a:t>
            </a:r>
          </a:p>
          <a:p>
            <a:pPr marL="0" indent="0">
              <a:buNone/>
            </a:pPr>
            <a:endParaRPr lang="nl-NL" dirty="0"/>
          </a:p>
          <a:p>
            <a:endParaRPr lang="nl-NL" dirty="0"/>
          </a:p>
        </p:txBody>
      </p:sp>
    </p:spTree>
    <p:extLst>
      <p:ext uri="{BB962C8B-B14F-4D97-AF65-F5344CB8AC3E}">
        <p14:creationId xmlns:p14="http://schemas.microsoft.com/office/powerpoint/2010/main" val="40283261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ctrTitle"/>
          </p:nvPr>
        </p:nvSpPr>
        <p:spPr/>
        <p:txBody>
          <a:bodyPr/>
          <a:lstStyle/>
          <a:p>
            <a:r>
              <a:rPr lang="nl-NL" dirty="0"/>
              <a:t>Organisatie, rol- en taakverdeling</a:t>
            </a:r>
          </a:p>
        </p:txBody>
      </p:sp>
    </p:spTree>
    <p:extLst>
      <p:ext uri="{BB962C8B-B14F-4D97-AF65-F5344CB8AC3E}">
        <p14:creationId xmlns:p14="http://schemas.microsoft.com/office/powerpoint/2010/main" val="1876035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Organisatie, rol &amp; taakverdeling</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13</a:t>
            </a:fld>
            <a:endParaRPr lang="nl-NL"/>
          </a:p>
        </p:txBody>
      </p:sp>
      <p:sp>
        <p:nvSpPr>
          <p:cNvPr id="5" name="Tijdelijke aanduiding voor inhoud 4"/>
          <p:cNvSpPr>
            <a:spLocks noGrp="1"/>
          </p:cNvSpPr>
          <p:nvPr>
            <p:ph sz="half" idx="1"/>
          </p:nvPr>
        </p:nvSpPr>
        <p:spPr/>
        <p:txBody>
          <a:bodyPr/>
          <a:lstStyle/>
          <a:p>
            <a:pPr marL="183600" lvl="1" indent="-183600">
              <a:buFont typeface="Arial" panose="020B0604020202020204" pitchFamily="34" charset="0"/>
              <a:buChar char="•"/>
            </a:pPr>
            <a:r>
              <a:rPr lang="nl-NL" dirty="0"/>
              <a:t>LSC bepaalt en bewaakt beleid </a:t>
            </a:r>
          </a:p>
          <a:p>
            <a:pPr marL="183600" lvl="1" indent="-183600">
              <a:buFont typeface="Arial" panose="020B0604020202020204" pitchFamily="34" charset="0"/>
              <a:buChar char="•"/>
            </a:pPr>
            <a:r>
              <a:rPr lang="nl-NL" dirty="0"/>
              <a:t>TGS Taakgroep Scheidsrechters (werkt permanent samen met en ressorteert onder LSC-bestuur)</a:t>
            </a:r>
          </a:p>
          <a:p>
            <a:pPr marL="183600" lvl="1" indent="-183600">
              <a:buFont typeface="Arial" panose="020B0604020202020204" pitchFamily="34" charset="0"/>
              <a:buChar char="•"/>
            </a:pPr>
            <a:r>
              <a:rPr lang="nl-NL" dirty="0"/>
              <a:t>Landelijk Overleg Officials :interregionaal overleg voorzitters scheidsrechterscommissies en een tweede afgevaardigde per regio(al naar gelang het onderwerp)met een LSC vertegenwoordiging, waarbij zo veel mogelijk wordt gestreefd naar consensus</a:t>
            </a:r>
          </a:p>
          <a:p>
            <a:pPr marL="183600" lvl="1" indent="-183600">
              <a:buFont typeface="Arial" panose="020B0604020202020204" pitchFamily="34" charset="0"/>
              <a:buChar char="•"/>
            </a:pPr>
            <a:r>
              <a:rPr lang="nl-NL" dirty="0"/>
              <a:t>Taakgroep Spelregels (toezicht en beheer spelregelzaken)</a:t>
            </a:r>
          </a:p>
          <a:p>
            <a:pPr marL="0" lvl="1" indent="0">
              <a:buNone/>
            </a:pPr>
            <a:r>
              <a:rPr lang="nl-NL" b="1" dirty="0">
                <a:solidFill>
                  <a:srgbClr val="FF0000"/>
                </a:solidFill>
              </a:rPr>
              <a:t>  </a:t>
            </a:r>
            <a:endParaRPr lang="nl-NL" dirty="0"/>
          </a:p>
        </p:txBody>
      </p:sp>
    </p:spTree>
    <p:extLst>
      <p:ext uri="{BB962C8B-B14F-4D97-AF65-F5344CB8AC3E}">
        <p14:creationId xmlns:p14="http://schemas.microsoft.com/office/powerpoint/2010/main" val="2446857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3568" y="288000"/>
            <a:ext cx="7379637" cy="878813"/>
          </a:xfrm>
        </p:spPr>
        <p:txBody>
          <a:bodyPr/>
          <a:lstStyle/>
          <a:p>
            <a:r>
              <a:rPr lang="nl-NL" dirty="0"/>
              <a:t>Taakgroep Scheidsrechters TGS </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14</a:t>
            </a:fld>
            <a:endParaRPr lang="nl-NL"/>
          </a:p>
        </p:txBody>
      </p:sp>
      <p:sp>
        <p:nvSpPr>
          <p:cNvPr id="5" name="Tijdelijke aanduiding voor inhoud 4"/>
          <p:cNvSpPr>
            <a:spLocks noGrp="1"/>
          </p:cNvSpPr>
          <p:nvPr>
            <p:ph sz="half" idx="1"/>
          </p:nvPr>
        </p:nvSpPr>
        <p:spPr>
          <a:xfrm>
            <a:off x="611560" y="1347614"/>
            <a:ext cx="7921626" cy="3276600"/>
          </a:xfrm>
        </p:spPr>
        <p:txBody>
          <a:bodyPr/>
          <a:lstStyle/>
          <a:p>
            <a:pPr marL="0" indent="0">
              <a:buNone/>
            </a:pPr>
            <a:r>
              <a:rPr lang="nl-NL" b="1" dirty="0"/>
              <a:t>Gewenste functionarissen:</a:t>
            </a:r>
          </a:p>
          <a:p>
            <a:r>
              <a:rPr lang="nl-NL" dirty="0"/>
              <a:t>Voorzitter (portefeuillehouder LSC)      </a:t>
            </a:r>
            <a:endParaRPr lang="nl-NL" b="1" dirty="0">
              <a:solidFill>
                <a:srgbClr val="FF0000"/>
              </a:solidFill>
            </a:endParaRPr>
          </a:p>
          <a:p>
            <a:r>
              <a:rPr lang="nl-NL" dirty="0"/>
              <a:t>Secretaris</a:t>
            </a:r>
          </a:p>
          <a:p>
            <a:r>
              <a:rPr lang="nl-NL" dirty="0"/>
              <a:t>Indeler(s) scheidsrechters</a:t>
            </a:r>
          </a:p>
          <a:p>
            <a:r>
              <a:rPr lang="nl-NL" dirty="0"/>
              <a:t>Indeler(s) beoordelaars</a:t>
            </a:r>
          </a:p>
          <a:p>
            <a:r>
              <a:rPr lang="nl-NL" dirty="0"/>
              <a:t>Her indeler(s) scheidsrechters</a:t>
            </a:r>
          </a:p>
          <a:p>
            <a:r>
              <a:rPr lang="nl-NL" dirty="0"/>
              <a:t>Her indeler(s) beoordelaars</a:t>
            </a:r>
          </a:p>
          <a:p>
            <a:r>
              <a:rPr lang="nl-NL" dirty="0"/>
              <a:t>Medewerker bondsbureau</a:t>
            </a:r>
          </a:p>
          <a:p>
            <a:endParaRPr lang="nl-NL" dirty="0"/>
          </a:p>
        </p:txBody>
      </p:sp>
    </p:spTree>
    <p:extLst>
      <p:ext uri="{BB962C8B-B14F-4D97-AF65-F5344CB8AC3E}">
        <p14:creationId xmlns:p14="http://schemas.microsoft.com/office/powerpoint/2010/main" val="25774715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Taakgroep Scheidsrechters TGS (2)</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15</a:t>
            </a:fld>
            <a:endParaRPr lang="nl-NL"/>
          </a:p>
        </p:txBody>
      </p:sp>
      <p:sp>
        <p:nvSpPr>
          <p:cNvPr id="8" name="Rechthoek 7"/>
          <p:cNvSpPr/>
          <p:nvPr/>
        </p:nvSpPr>
        <p:spPr>
          <a:xfrm>
            <a:off x="683568" y="1232922"/>
            <a:ext cx="7416824" cy="2616101"/>
          </a:xfrm>
          <a:prstGeom prst="rect">
            <a:avLst/>
          </a:prstGeom>
        </p:spPr>
        <p:txBody>
          <a:bodyPr wrap="square">
            <a:spAutoFit/>
          </a:bodyPr>
          <a:lstStyle/>
          <a:p>
            <a:pPr lvl="0">
              <a:spcAft>
                <a:spcPts val="600"/>
              </a:spcAft>
            </a:pPr>
            <a:r>
              <a:rPr lang="nl-NL" sz="1400" b="1" dirty="0">
                <a:solidFill>
                  <a:prstClr val="black"/>
                </a:solidFill>
              </a:rPr>
              <a:t>Taken Voorzitter:</a:t>
            </a:r>
          </a:p>
          <a:p>
            <a:pPr marL="183600" lvl="0" indent="-183600">
              <a:spcAft>
                <a:spcPts val="600"/>
              </a:spcAft>
              <a:buClr>
                <a:srgbClr val="00B0F0"/>
              </a:buClr>
              <a:buFont typeface="Arial" panose="020B0604020202020204" pitchFamily="34" charset="0"/>
              <a:buChar char="•"/>
            </a:pPr>
            <a:r>
              <a:rPr lang="nl-NL" sz="1400" dirty="0">
                <a:solidFill>
                  <a:prstClr val="black"/>
                </a:solidFill>
              </a:rPr>
              <a:t>Voorzitten vergadering TGS </a:t>
            </a:r>
          </a:p>
          <a:p>
            <a:pPr marL="183600" lvl="0" indent="-183600">
              <a:spcAft>
                <a:spcPts val="600"/>
              </a:spcAft>
              <a:buClr>
                <a:srgbClr val="00B0F0"/>
              </a:buClr>
              <a:buFont typeface="Arial" panose="020B0604020202020204" pitchFamily="34" charset="0"/>
              <a:buChar char="•"/>
            </a:pPr>
            <a:r>
              <a:rPr lang="nl-NL" sz="1400" dirty="0">
                <a:solidFill>
                  <a:prstClr val="black"/>
                </a:solidFill>
              </a:rPr>
              <a:t>Contacten met scheidsrechters en beoordelaars</a:t>
            </a:r>
          </a:p>
          <a:p>
            <a:pPr marL="183600" lvl="0" indent="-183600">
              <a:spcAft>
                <a:spcPts val="600"/>
              </a:spcAft>
              <a:buClr>
                <a:srgbClr val="00B0F0"/>
              </a:buClr>
              <a:buFont typeface="Arial" panose="020B0604020202020204" pitchFamily="34" charset="0"/>
              <a:buChar char="•"/>
            </a:pPr>
            <a:r>
              <a:rPr lang="nl-NL" sz="1400" dirty="0">
                <a:solidFill>
                  <a:prstClr val="black"/>
                </a:solidFill>
              </a:rPr>
              <a:t>Voorzitten </a:t>
            </a:r>
            <a:r>
              <a:rPr lang="nl-NL" sz="1400" dirty="0" err="1">
                <a:solidFill>
                  <a:prstClr val="black"/>
                </a:solidFill>
              </a:rPr>
              <a:t>technical</a:t>
            </a:r>
            <a:r>
              <a:rPr lang="nl-NL" sz="1400" dirty="0">
                <a:solidFill>
                  <a:prstClr val="black"/>
                </a:solidFill>
              </a:rPr>
              <a:t> meetings scheidsrechters en beoordelaars i.s.m. LSC</a:t>
            </a:r>
          </a:p>
          <a:p>
            <a:pPr marL="183600" lvl="0" indent="-183600">
              <a:spcAft>
                <a:spcPts val="600"/>
              </a:spcAft>
              <a:buClr>
                <a:srgbClr val="00B0F0"/>
              </a:buClr>
              <a:buFont typeface="Arial" panose="020B0604020202020204" pitchFamily="34" charset="0"/>
              <a:buChar char="•"/>
            </a:pPr>
            <a:r>
              <a:rPr lang="nl-NL" sz="1400" dirty="0">
                <a:solidFill>
                  <a:prstClr val="black"/>
                </a:solidFill>
              </a:rPr>
              <a:t>Representeren TGS betreffend</a:t>
            </a:r>
            <a:r>
              <a:rPr lang="nl-NL" sz="1400" dirty="0"/>
              <a:t>e Aanstellingen en Beoordelingen </a:t>
            </a:r>
          </a:p>
          <a:p>
            <a:pPr marL="183600" lvl="0" indent="-183600">
              <a:spcAft>
                <a:spcPts val="600"/>
              </a:spcAft>
              <a:buClr>
                <a:srgbClr val="00B0F0"/>
              </a:buClr>
              <a:buFont typeface="Arial" panose="020B0604020202020204" pitchFamily="34" charset="0"/>
              <a:buChar char="•"/>
            </a:pPr>
            <a:r>
              <a:rPr lang="nl-NL" sz="1400" dirty="0"/>
              <a:t>Valideren beoordelingen  (LSC)</a:t>
            </a:r>
          </a:p>
          <a:p>
            <a:pPr marL="183600" lvl="0" indent="-183600">
              <a:spcAft>
                <a:spcPts val="600"/>
              </a:spcAft>
              <a:buClr>
                <a:srgbClr val="00B0F0"/>
              </a:buClr>
              <a:buFont typeface="Arial" panose="020B0604020202020204" pitchFamily="34" charset="0"/>
              <a:buChar char="•"/>
            </a:pPr>
            <a:r>
              <a:rPr lang="nl-NL" sz="1400" dirty="0"/>
              <a:t>Valideren aanstellingen beker en play offs . Na voorstel commissie play off.</a:t>
            </a:r>
          </a:p>
          <a:p>
            <a:pPr lvl="0">
              <a:spcAft>
                <a:spcPts val="600"/>
              </a:spcAft>
            </a:pPr>
            <a:endParaRPr lang="nl-NL" sz="1400" b="1" dirty="0">
              <a:solidFill>
                <a:prstClr val="black"/>
              </a:solidFill>
            </a:endParaRPr>
          </a:p>
          <a:p>
            <a:pPr lvl="0"/>
            <a:endParaRPr lang="nl-NL" sz="1200" dirty="0">
              <a:solidFill>
                <a:prstClr val="black"/>
              </a:solidFill>
              <a:latin typeface="Calibri"/>
            </a:endParaRPr>
          </a:p>
        </p:txBody>
      </p:sp>
    </p:spTree>
    <p:extLst>
      <p:ext uri="{BB962C8B-B14F-4D97-AF65-F5344CB8AC3E}">
        <p14:creationId xmlns:p14="http://schemas.microsoft.com/office/powerpoint/2010/main" val="8255914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Taakgroep Scheidsrechters TGS (3)</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16</a:t>
            </a:fld>
            <a:endParaRPr lang="nl-NL"/>
          </a:p>
        </p:txBody>
      </p:sp>
      <p:sp>
        <p:nvSpPr>
          <p:cNvPr id="8" name="Rechthoek 7"/>
          <p:cNvSpPr/>
          <p:nvPr/>
        </p:nvSpPr>
        <p:spPr>
          <a:xfrm>
            <a:off x="683568" y="1232922"/>
            <a:ext cx="7704856" cy="3516347"/>
          </a:xfrm>
          <a:prstGeom prst="rect">
            <a:avLst/>
          </a:prstGeom>
        </p:spPr>
        <p:txBody>
          <a:bodyPr wrap="square" anchor="t">
            <a:spAutoFit/>
          </a:bodyPr>
          <a:lstStyle/>
          <a:p>
            <a:pPr lvl="0" indent="-183600">
              <a:spcAft>
                <a:spcPts val="60"/>
              </a:spcAft>
            </a:pPr>
            <a:r>
              <a:rPr lang="nl-NL" sz="1400" b="1" dirty="0">
                <a:solidFill>
                  <a:prstClr val="black"/>
                </a:solidFill>
              </a:rPr>
              <a:t>Taken secretaris:</a:t>
            </a:r>
          </a:p>
          <a:p>
            <a:pPr marL="183600" lvl="0" indent="-285750">
              <a:spcAft>
                <a:spcPts val="600"/>
              </a:spcAft>
              <a:buClr>
                <a:srgbClr val="00B0F0"/>
              </a:buClr>
              <a:buFont typeface="Arial" panose="020B0604020202020204" pitchFamily="34" charset="0"/>
              <a:buChar char="•"/>
            </a:pPr>
            <a:r>
              <a:rPr lang="nl-NL" sz="1400" dirty="0">
                <a:solidFill>
                  <a:prstClr val="black"/>
                </a:solidFill>
              </a:rPr>
              <a:t>Verslag maken vergadering TGS o.a. ten behoeve van LSC</a:t>
            </a:r>
          </a:p>
          <a:p>
            <a:pPr marL="183600" lvl="0" indent="-285750">
              <a:spcAft>
                <a:spcPts val="600"/>
              </a:spcAft>
              <a:buClr>
                <a:srgbClr val="00B0F0"/>
              </a:buClr>
              <a:buFont typeface="Arial" panose="020B0604020202020204" pitchFamily="34" charset="0"/>
              <a:buChar char="•"/>
            </a:pPr>
            <a:r>
              <a:rPr lang="nl-NL" sz="1400" dirty="0">
                <a:solidFill>
                  <a:prstClr val="black"/>
                </a:solidFill>
              </a:rPr>
              <a:t>Verzorgen correspondentie TGS </a:t>
            </a:r>
          </a:p>
          <a:p>
            <a:pPr marL="183600" lvl="0" indent="-285750">
              <a:spcAft>
                <a:spcPts val="600"/>
              </a:spcAft>
              <a:buClr>
                <a:srgbClr val="00B0F0"/>
              </a:buClr>
              <a:buFont typeface="Arial" panose="020B0604020202020204" pitchFamily="34" charset="0"/>
              <a:buChar char="•"/>
            </a:pPr>
            <a:r>
              <a:rPr lang="nl-NL" sz="1400" dirty="0">
                <a:solidFill>
                  <a:prstClr val="black"/>
                </a:solidFill>
              </a:rPr>
              <a:t>Contact met onafhankelijke “</a:t>
            </a:r>
            <a:r>
              <a:rPr lang="nl-NL" sz="1400" dirty="0" err="1">
                <a:solidFill>
                  <a:prstClr val="black"/>
                </a:solidFill>
              </a:rPr>
              <a:t>ombuds</a:t>
            </a:r>
            <a:r>
              <a:rPr lang="nl-NL" sz="1400" dirty="0">
                <a:solidFill>
                  <a:prstClr val="black"/>
                </a:solidFill>
              </a:rPr>
              <a:t>” man/vrouw inzake</a:t>
            </a:r>
          </a:p>
          <a:p>
            <a:pPr lvl="0">
              <a:spcAft>
                <a:spcPts val="600"/>
              </a:spcAft>
              <a:buClr>
                <a:srgbClr val="00B0F0"/>
              </a:buClr>
            </a:pPr>
            <a:r>
              <a:rPr lang="nl-NL" sz="1400" dirty="0">
                <a:solidFill>
                  <a:prstClr val="black"/>
                </a:solidFill>
              </a:rPr>
              <a:t>     bezwaren beoordelingen</a:t>
            </a:r>
          </a:p>
          <a:p>
            <a:pPr lvl="0" indent="-183600">
              <a:spcAft>
                <a:spcPts val="60"/>
              </a:spcAft>
            </a:pPr>
            <a:endParaRPr lang="nl-NL" sz="1400" b="1" dirty="0">
              <a:solidFill>
                <a:prstClr val="black"/>
              </a:solidFill>
            </a:endParaRPr>
          </a:p>
          <a:p>
            <a:pPr indent="-183600">
              <a:spcAft>
                <a:spcPts val="60"/>
              </a:spcAft>
            </a:pPr>
            <a:r>
              <a:rPr lang="nl-NL" sz="1400" b="1" dirty="0"/>
              <a:t>Taken indelers scheidsrechters;</a:t>
            </a:r>
          </a:p>
          <a:p>
            <a:pPr marL="183600" lvl="0" indent="-183600">
              <a:spcAft>
                <a:spcPts val="600"/>
              </a:spcAft>
              <a:buClr>
                <a:srgbClr val="00B0F0"/>
              </a:buClr>
              <a:buFont typeface="Arial" panose="020B0604020202020204" pitchFamily="34" charset="0"/>
              <a:buChar char="•"/>
            </a:pPr>
            <a:r>
              <a:rPr lang="nl-NL" sz="1400" dirty="0"/>
              <a:t>Opstellen, laten accorderen door PH (portefeuillehouder) en uitvoeren beleid aanstellingen scheidsrechters</a:t>
            </a:r>
          </a:p>
          <a:p>
            <a:pPr marL="183600" lvl="0" indent="-183600">
              <a:spcAft>
                <a:spcPts val="600"/>
              </a:spcAft>
              <a:buClr>
                <a:srgbClr val="00B0F0"/>
              </a:buClr>
              <a:buFont typeface="Arial" panose="020B0604020202020204" pitchFamily="34" charset="0"/>
              <a:buChar char="•"/>
            </a:pPr>
            <a:r>
              <a:rPr lang="nl-NL" sz="1400" dirty="0"/>
              <a:t>Toewijzen scheidsrechters aan wedstrijden</a:t>
            </a:r>
          </a:p>
          <a:p>
            <a:pPr marL="183600" lvl="0" indent="-183600">
              <a:spcAft>
                <a:spcPts val="600"/>
              </a:spcAft>
              <a:buClr>
                <a:srgbClr val="00B0F0"/>
              </a:buClr>
              <a:buFont typeface="Arial" panose="020B0604020202020204" pitchFamily="34" charset="0"/>
              <a:buChar char="•"/>
            </a:pPr>
            <a:r>
              <a:rPr lang="nl-NL" sz="1400" dirty="0"/>
              <a:t>Voorstel aanleveren hoeveel scheidsrechters in bepaalde klasse nodig zijn</a:t>
            </a:r>
          </a:p>
          <a:p>
            <a:pPr lvl="0">
              <a:spcAft>
                <a:spcPts val="600"/>
              </a:spcAft>
            </a:pPr>
            <a:endParaRPr lang="nl-NL" sz="1400" b="1" dirty="0">
              <a:solidFill>
                <a:prstClr val="black"/>
              </a:solidFill>
            </a:endParaRPr>
          </a:p>
          <a:p>
            <a:pPr lvl="0"/>
            <a:endParaRPr lang="nl-NL" sz="1200" dirty="0">
              <a:solidFill>
                <a:prstClr val="black"/>
              </a:solidFill>
              <a:latin typeface="Calibri"/>
            </a:endParaRPr>
          </a:p>
        </p:txBody>
      </p:sp>
    </p:spTree>
    <p:extLst>
      <p:ext uri="{BB962C8B-B14F-4D97-AF65-F5344CB8AC3E}">
        <p14:creationId xmlns:p14="http://schemas.microsoft.com/office/powerpoint/2010/main" val="6108146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Taakgroep Scheidsrechters TGS (4)</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17</a:t>
            </a:fld>
            <a:endParaRPr lang="nl-NL"/>
          </a:p>
        </p:txBody>
      </p:sp>
      <p:sp>
        <p:nvSpPr>
          <p:cNvPr id="5" name="Tijdelijke aanduiding voor inhoud 4"/>
          <p:cNvSpPr>
            <a:spLocks noGrp="1"/>
          </p:cNvSpPr>
          <p:nvPr>
            <p:ph sz="half" idx="1"/>
          </p:nvPr>
        </p:nvSpPr>
        <p:spPr>
          <a:xfrm>
            <a:off x="611187" y="1131590"/>
            <a:ext cx="7921626" cy="3888431"/>
          </a:xfrm>
        </p:spPr>
        <p:txBody>
          <a:bodyPr/>
          <a:lstStyle/>
          <a:p>
            <a:pPr marL="0" indent="0">
              <a:buNone/>
            </a:pPr>
            <a:r>
              <a:rPr lang="nl-NL" b="1" dirty="0"/>
              <a:t>Taken indelers beoordelaars;</a:t>
            </a:r>
          </a:p>
          <a:p>
            <a:r>
              <a:rPr lang="nl-NL" dirty="0"/>
              <a:t>Opstellen, laten accorderen door PH en uitvoeren aanstellingsbeleid beoordelaars </a:t>
            </a:r>
          </a:p>
          <a:p>
            <a:r>
              <a:rPr lang="nl-NL" dirty="0"/>
              <a:t>Opstellen jaarplan met doelstellingen (streven kwantiteit beoordelingen; bijscholing beoordelaars etc.)</a:t>
            </a:r>
          </a:p>
          <a:p>
            <a:pPr lvl="0"/>
            <a:r>
              <a:rPr lang="nl-NL" dirty="0"/>
              <a:t>Toewijzen beoordelaars aan wedstrijden</a:t>
            </a:r>
          </a:p>
          <a:p>
            <a:pPr lvl="0"/>
            <a:r>
              <a:rPr lang="nl-NL" dirty="0"/>
              <a:t>Aangeven hoeveel beoordelaars in bepaalde klasse gewenst zijn</a:t>
            </a:r>
          </a:p>
          <a:p>
            <a:pPr lvl="0"/>
            <a:r>
              <a:rPr lang="nl-NL" dirty="0"/>
              <a:t>Contacten met beoordelaars</a:t>
            </a:r>
          </a:p>
          <a:p>
            <a:pPr lvl="0"/>
            <a:r>
              <a:rPr lang="nl-NL" dirty="0"/>
              <a:t>Controle juistheid invoer beoordelingen (conform normen)</a:t>
            </a:r>
          </a:p>
          <a:p>
            <a:pPr lvl="0"/>
            <a:r>
              <a:rPr lang="nl-NL" dirty="0"/>
              <a:t>Voordracht promotie/degradatie scheidsrechters via PH </a:t>
            </a:r>
          </a:p>
          <a:p>
            <a:pPr lvl="0"/>
            <a:r>
              <a:rPr lang="nl-NL" dirty="0"/>
              <a:t>Voordracht promotie/degradatie beoordelaars</a:t>
            </a:r>
          </a:p>
          <a:p>
            <a:pPr marL="0" lvl="0" indent="0">
              <a:buClr>
                <a:srgbClr val="00B9E4"/>
              </a:buClr>
              <a:buNone/>
            </a:pPr>
            <a:r>
              <a:rPr lang="nl-NL" b="1" dirty="0"/>
              <a:t>Taken medewerker bondsbureau:  </a:t>
            </a:r>
          </a:p>
          <a:p>
            <a:pPr lvl="0">
              <a:buClr>
                <a:srgbClr val="00B9E4"/>
              </a:buClr>
            </a:pPr>
            <a:r>
              <a:rPr lang="nl-NL" dirty="0"/>
              <a:t>Financiële afhandeling wedstrijden</a:t>
            </a:r>
          </a:p>
          <a:p>
            <a:pPr lvl="0">
              <a:buClr>
                <a:srgbClr val="00B9E4"/>
              </a:buClr>
            </a:pPr>
            <a:r>
              <a:rPr lang="nl-NL" dirty="0"/>
              <a:t>Controle aanwezigheid</a:t>
            </a:r>
          </a:p>
          <a:p>
            <a:pPr lvl="0">
              <a:buClr>
                <a:srgbClr val="00B9E4"/>
              </a:buClr>
            </a:pPr>
            <a:r>
              <a:rPr lang="nl-NL" dirty="0"/>
              <a:t>Registratie vervangingen</a:t>
            </a:r>
          </a:p>
          <a:p>
            <a:pPr lvl="0"/>
            <a:endParaRPr lang="nl-NL" dirty="0"/>
          </a:p>
          <a:p>
            <a:pPr lvl="0"/>
            <a:endParaRPr lang="nl-NL" dirty="0"/>
          </a:p>
        </p:txBody>
      </p:sp>
    </p:spTree>
    <p:extLst>
      <p:ext uri="{BB962C8B-B14F-4D97-AF65-F5344CB8AC3E}">
        <p14:creationId xmlns:p14="http://schemas.microsoft.com/office/powerpoint/2010/main" val="1443470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Taakgroep Scheidsrechters TGS (5)</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18</a:t>
            </a:fld>
            <a:endParaRPr lang="nl-NL"/>
          </a:p>
        </p:txBody>
      </p:sp>
      <p:sp>
        <p:nvSpPr>
          <p:cNvPr id="5" name="Tijdelijke aanduiding voor inhoud 4"/>
          <p:cNvSpPr>
            <a:spLocks noGrp="1"/>
          </p:cNvSpPr>
          <p:nvPr>
            <p:ph sz="half" idx="1"/>
          </p:nvPr>
        </p:nvSpPr>
        <p:spPr>
          <a:xfrm>
            <a:off x="611187" y="1146819"/>
            <a:ext cx="7921626" cy="3729187"/>
          </a:xfrm>
        </p:spPr>
        <p:txBody>
          <a:bodyPr vert="horz" lIns="0" tIns="0" rIns="0" bIns="0" rtlCol="0" anchor="t">
            <a:noAutofit/>
          </a:bodyPr>
          <a:lstStyle/>
          <a:p>
            <a:pPr marL="0" lvl="0" indent="0">
              <a:buClr>
                <a:srgbClr val="00B9E4"/>
              </a:buClr>
              <a:buNone/>
            </a:pPr>
            <a:r>
              <a:rPr lang="nl-NL" sz="1300" b="1" dirty="0">
                <a:solidFill>
                  <a:srgbClr val="000000"/>
                </a:solidFill>
              </a:rPr>
              <a:t>Taken </a:t>
            </a:r>
            <a:r>
              <a:rPr lang="nl-NL" sz="1300" b="1" dirty="0" err="1">
                <a:solidFill>
                  <a:srgbClr val="000000"/>
                </a:solidFill>
              </a:rPr>
              <a:t>herindeler</a:t>
            </a:r>
            <a:r>
              <a:rPr lang="nl-NL" sz="1300" b="1" dirty="0">
                <a:solidFill>
                  <a:srgbClr val="000000"/>
                </a:solidFill>
              </a:rPr>
              <a:t> scheidsrechters(medewerker bondsbureau):</a:t>
            </a:r>
          </a:p>
          <a:p>
            <a:pPr lvl="0">
              <a:buClr>
                <a:srgbClr val="00B9E4"/>
              </a:buClr>
            </a:pPr>
            <a:r>
              <a:rPr lang="nl-NL" sz="1300" dirty="0">
                <a:solidFill>
                  <a:srgbClr val="000000"/>
                </a:solidFill>
              </a:rPr>
              <a:t>Verwerken afmelding</a:t>
            </a:r>
          </a:p>
          <a:p>
            <a:pPr lvl="0">
              <a:buClr>
                <a:srgbClr val="00B9E4"/>
              </a:buClr>
            </a:pPr>
            <a:r>
              <a:rPr lang="nl-NL" sz="1300" dirty="0">
                <a:solidFill>
                  <a:srgbClr val="000000"/>
                </a:solidFill>
              </a:rPr>
              <a:t>Opnieuw aanstellen andere scheidsrechter</a:t>
            </a:r>
          </a:p>
          <a:p>
            <a:pPr lvl="0">
              <a:buClr>
                <a:srgbClr val="00B9E4"/>
              </a:buClr>
            </a:pPr>
            <a:r>
              <a:rPr lang="nl-NL" sz="1300" dirty="0">
                <a:solidFill>
                  <a:srgbClr val="000000"/>
                </a:solidFill>
              </a:rPr>
              <a:t>Informeren scheidsrechter</a:t>
            </a:r>
          </a:p>
          <a:p>
            <a:pPr lvl="0">
              <a:buClr>
                <a:srgbClr val="00B9E4"/>
              </a:buClr>
            </a:pPr>
            <a:r>
              <a:rPr lang="nl-NL" sz="1300" dirty="0">
                <a:solidFill>
                  <a:srgbClr val="000000"/>
                </a:solidFill>
              </a:rPr>
              <a:t>Informeren indelers scheidsrechters</a:t>
            </a:r>
          </a:p>
          <a:p>
            <a:pPr lvl="0">
              <a:buClr>
                <a:srgbClr val="00B9E4"/>
              </a:buClr>
            </a:pPr>
            <a:r>
              <a:rPr lang="nl-NL" sz="1300" dirty="0">
                <a:solidFill>
                  <a:srgbClr val="000000"/>
                </a:solidFill>
              </a:rPr>
              <a:t>Informeren van beoordelaars</a:t>
            </a:r>
          </a:p>
          <a:p>
            <a:pPr marL="0" lvl="0" indent="0">
              <a:buClr>
                <a:srgbClr val="00B9E4"/>
              </a:buClr>
              <a:buNone/>
            </a:pPr>
            <a:endParaRPr lang="nl-NL" sz="1300" b="1" dirty="0">
              <a:solidFill>
                <a:srgbClr val="000000"/>
              </a:solidFill>
            </a:endParaRPr>
          </a:p>
          <a:p>
            <a:pPr marL="0" lvl="0" indent="0">
              <a:buClr>
                <a:srgbClr val="00B9E4"/>
              </a:buClr>
              <a:buNone/>
            </a:pPr>
            <a:r>
              <a:rPr lang="nl-NL" sz="1300" b="1" dirty="0">
                <a:solidFill>
                  <a:srgbClr val="000000"/>
                </a:solidFill>
              </a:rPr>
              <a:t>Taken </a:t>
            </a:r>
            <a:r>
              <a:rPr lang="nl-NL" sz="1300" b="1" dirty="0" err="1">
                <a:solidFill>
                  <a:srgbClr val="000000"/>
                </a:solidFill>
              </a:rPr>
              <a:t>herindeler</a:t>
            </a:r>
            <a:r>
              <a:rPr lang="nl-NL" sz="1300" b="1" dirty="0">
                <a:solidFill>
                  <a:srgbClr val="000000"/>
                </a:solidFill>
              </a:rPr>
              <a:t> beoordelaars:</a:t>
            </a:r>
          </a:p>
          <a:p>
            <a:pPr lvl="0">
              <a:buClr>
                <a:srgbClr val="00B9E4"/>
              </a:buClr>
            </a:pPr>
            <a:r>
              <a:rPr lang="nl-NL" sz="1300" dirty="0">
                <a:solidFill>
                  <a:srgbClr val="000000"/>
                </a:solidFill>
              </a:rPr>
              <a:t>Verwerken afmelding</a:t>
            </a:r>
          </a:p>
          <a:p>
            <a:pPr lvl="0">
              <a:buClr>
                <a:srgbClr val="00B9E4"/>
              </a:buClr>
            </a:pPr>
            <a:r>
              <a:rPr lang="nl-NL" sz="1300" dirty="0">
                <a:solidFill>
                  <a:srgbClr val="000000"/>
                </a:solidFill>
              </a:rPr>
              <a:t>Opnieuw aanstellen andere beoordelaar</a:t>
            </a:r>
          </a:p>
          <a:p>
            <a:pPr lvl="0">
              <a:buClr>
                <a:srgbClr val="00B9E4"/>
              </a:buClr>
            </a:pPr>
            <a:r>
              <a:rPr lang="nl-NL" sz="1300" dirty="0">
                <a:solidFill>
                  <a:srgbClr val="000000"/>
                </a:solidFill>
              </a:rPr>
              <a:t>Informeren beoordelaar</a:t>
            </a:r>
          </a:p>
          <a:p>
            <a:pPr lvl="0">
              <a:buClr>
                <a:srgbClr val="00B9E4"/>
              </a:buClr>
            </a:pPr>
            <a:r>
              <a:rPr lang="nl-NL" sz="1300" dirty="0">
                <a:solidFill>
                  <a:srgbClr val="000000"/>
                </a:solidFill>
              </a:rPr>
              <a:t>Informeren indelers beoordelingen</a:t>
            </a:r>
            <a:endParaRPr lang="nl-NL" sz="1300" dirty="0"/>
          </a:p>
        </p:txBody>
      </p:sp>
    </p:spTree>
    <p:extLst>
      <p:ext uri="{BB962C8B-B14F-4D97-AF65-F5344CB8AC3E}">
        <p14:creationId xmlns:p14="http://schemas.microsoft.com/office/powerpoint/2010/main" val="14889575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11187" y="288000"/>
            <a:ext cx="7561213" cy="878813"/>
          </a:xfrm>
        </p:spPr>
        <p:txBody>
          <a:bodyPr/>
          <a:lstStyle/>
          <a:p>
            <a:r>
              <a:rPr lang="nl-NL" dirty="0"/>
              <a:t>Landelijk Overleg Officials (LOO)</a:t>
            </a:r>
            <a:endParaRPr lang="nl-NL" sz="1600" dirty="0"/>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19</a:t>
            </a:fld>
            <a:endParaRPr lang="nl-NL"/>
          </a:p>
        </p:txBody>
      </p:sp>
      <p:sp>
        <p:nvSpPr>
          <p:cNvPr id="5" name="Tijdelijke aanduiding voor inhoud 4"/>
          <p:cNvSpPr>
            <a:spLocks noGrp="1"/>
          </p:cNvSpPr>
          <p:nvPr>
            <p:ph sz="half" idx="1"/>
          </p:nvPr>
        </p:nvSpPr>
        <p:spPr/>
        <p:txBody>
          <a:bodyPr vert="horz" lIns="0" tIns="0" rIns="0" bIns="0" rtlCol="0" anchor="t">
            <a:noAutofit/>
          </a:bodyPr>
          <a:lstStyle/>
          <a:p>
            <a:pPr marL="0" indent="0">
              <a:buNone/>
            </a:pPr>
            <a:r>
              <a:rPr lang="nl-NL" dirty="0"/>
              <a:t>Dit overleg wordt gevormd door de volgende vertegenwoordigers: </a:t>
            </a:r>
          </a:p>
          <a:p>
            <a:r>
              <a:rPr lang="nl-NL" dirty="0"/>
              <a:t>Portefeuillehouder LSC Regio’s</a:t>
            </a:r>
          </a:p>
          <a:p>
            <a:r>
              <a:rPr lang="nl-NL" dirty="0"/>
              <a:t>Portefeuillehouder LSC opleidingen </a:t>
            </a:r>
          </a:p>
          <a:p>
            <a:r>
              <a:rPr lang="nl-NL" dirty="0"/>
              <a:t>Portefeuillehouder LSC aanstellingen officials en beoordelaars (afhankelijk onderwerp)</a:t>
            </a:r>
          </a:p>
          <a:p>
            <a:r>
              <a:rPr lang="nl-NL" dirty="0"/>
              <a:t>Voorzitters Regio Scheidsrechterscommissies</a:t>
            </a:r>
          </a:p>
          <a:p>
            <a:r>
              <a:rPr lang="nl-NL" dirty="0"/>
              <a:t>Portefeuillehouders Regio’s afhankelijk van de onderwerpen (ad-hoc)</a:t>
            </a:r>
          </a:p>
          <a:p>
            <a:endParaRPr lang="nl-NL" dirty="0"/>
          </a:p>
          <a:p>
            <a:endParaRPr lang="nl-NL" dirty="0"/>
          </a:p>
          <a:p>
            <a:pPr marL="0" indent="0">
              <a:buNone/>
            </a:pPr>
            <a:endParaRPr lang="nl-NL" dirty="0"/>
          </a:p>
          <a:p>
            <a:endParaRPr lang="nl-NL" sz="1000">
              <a:solidFill>
                <a:srgbClr val="00B0F0"/>
              </a:solidFill>
            </a:endParaRPr>
          </a:p>
          <a:p>
            <a:endParaRPr lang="nl-NL" dirty="0"/>
          </a:p>
          <a:p>
            <a:endParaRPr lang="nl-NL" dirty="0"/>
          </a:p>
        </p:txBody>
      </p:sp>
    </p:spTree>
    <p:extLst>
      <p:ext uri="{BB962C8B-B14F-4D97-AF65-F5344CB8AC3E}">
        <p14:creationId xmlns:p14="http://schemas.microsoft.com/office/powerpoint/2010/main" val="8108029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Vergaderfrequentie LOO</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20</a:t>
            </a:fld>
            <a:endParaRPr lang="nl-NL"/>
          </a:p>
        </p:txBody>
      </p:sp>
      <p:sp>
        <p:nvSpPr>
          <p:cNvPr id="5" name="Tijdelijke aanduiding voor inhoud 4"/>
          <p:cNvSpPr>
            <a:spLocks noGrp="1"/>
          </p:cNvSpPr>
          <p:nvPr>
            <p:ph sz="half" idx="1"/>
          </p:nvPr>
        </p:nvSpPr>
        <p:spPr>
          <a:xfrm>
            <a:off x="611187" y="1166812"/>
            <a:ext cx="7921626" cy="3457575"/>
          </a:xfrm>
        </p:spPr>
        <p:txBody>
          <a:bodyPr/>
          <a:lstStyle/>
          <a:p>
            <a:pPr marL="0" indent="0">
              <a:buNone/>
            </a:pPr>
            <a:r>
              <a:rPr lang="nl-NL" dirty="0"/>
              <a:t>Bij opstart</a:t>
            </a:r>
          </a:p>
          <a:p>
            <a:r>
              <a:rPr lang="nl-NL" dirty="0"/>
              <a:t>“Aftrap” </a:t>
            </a:r>
            <a:r>
              <a:rPr lang="nl-NL" dirty="0" smtClean="0"/>
              <a:t>september </a:t>
            </a:r>
            <a:r>
              <a:rPr lang="nl-NL" dirty="0"/>
              <a:t>2016</a:t>
            </a:r>
          </a:p>
          <a:p>
            <a:r>
              <a:rPr lang="nl-NL" dirty="0"/>
              <a:t>Elke eerste vrijdag (vanaf 17.00 uur) en zaterdag (tot 13.00 uur) van de maand</a:t>
            </a:r>
          </a:p>
          <a:p>
            <a:endParaRPr lang="nl-NL" dirty="0"/>
          </a:p>
          <a:p>
            <a:pPr marL="0" indent="0">
              <a:buNone/>
            </a:pPr>
            <a:r>
              <a:rPr lang="nl-NL" dirty="0"/>
              <a:t>Regulier overleg</a:t>
            </a:r>
          </a:p>
          <a:p>
            <a:r>
              <a:rPr lang="nl-NL" dirty="0"/>
              <a:t>1x per 2 maanden overleg</a:t>
            </a:r>
          </a:p>
          <a:p>
            <a:endParaRPr lang="nl-NL" dirty="0"/>
          </a:p>
          <a:p>
            <a:endParaRPr lang="nl-NL" dirty="0"/>
          </a:p>
          <a:p>
            <a:pPr lvl="1"/>
            <a:endParaRPr lang="nl-NL" dirty="0"/>
          </a:p>
          <a:p>
            <a:pPr lvl="1"/>
            <a:endParaRPr lang="nl-NL" dirty="0"/>
          </a:p>
          <a:p>
            <a:endParaRPr lang="nl-NL" dirty="0"/>
          </a:p>
          <a:p>
            <a:endParaRPr lang="nl-NL" dirty="0"/>
          </a:p>
        </p:txBody>
      </p:sp>
    </p:spTree>
    <p:extLst>
      <p:ext uri="{BB962C8B-B14F-4D97-AF65-F5344CB8AC3E}">
        <p14:creationId xmlns:p14="http://schemas.microsoft.com/office/powerpoint/2010/main" val="2969513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09310" y="288000"/>
            <a:ext cx="7491082" cy="878813"/>
          </a:xfrm>
        </p:spPr>
        <p:txBody>
          <a:bodyPr/>
          <a:lstStyle/>
          <a:p>
            <a:r>
              <a:rPr lang="nl-NL" dirty="0"/>
              <a:t>Project Groep Opleidingen (PGO)</a:t>
            </a:r>
            <a:endParaRPr lang="nl-NL" sz="1000" dirty="0"/>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21</a:t>
            </a:fld>
            <a:endParaRPr lang="nl-NL"/>
          </a:p>
        </p:txBody>
      </p:sp>
      <p:sp>
        <p:nvSpPr>
          <p:cNvPr id="5" name="Tijdelijke aanduiding voor inhoud 4"/>
          <p:cNvSpPr>
            <a:spLocks noGrp="1"/>
          </p:cNvSpPr>
          <p:nvPr>
            <p:ph sz="half" idx="1"/>
          </p:nvPr>
        </p:nvSpPr>
        <p:spPr>
          <a:xfrm>
            <a:off x="611187" y="1347788"/>
            <a:ext cx="7921626" cy="3456210"/>
          </a:xfrm>
        </p:spPr>
        <p:txBody>
          <a:bodyPr vert="horz" lIns="0" tIns="0" rIns="0" bIns="0" rtlCol="0" anchor="t">
            <a:noAutofit/>
          </a:bodyPr>
          <a:lstStyle/>
          <a:p>
            <a:r>
              <a:rPr lang="nl-NL" dirty="0"/>
              <a:t>De projectgroepen worden ingedeeld naar diverse doelgroepen en naar het gewenste specifieke projectresultaat en de expertise die voor die doelgroepen en dat resultaat vereist is:</a:t>
            </a:r>
          </a:p>
          <a:p>
            <a:pPr lvl="1"/>
            <a:r>
              <a:rPr lang="nl-NL" dirty="0"/>
              <a:t>Starters</a:t>
            </a:r>
          </a:p>
          <a:p>
            <a:pPr lvl="1"/>
            <a:r>
              <a:rPr lang="nl-NL" dirty="0"/>
              <a:t>Doorontwikkeling bestaande scheidsrechters</a:t>
            </a:r>
          </a:p>
          <a:p>
            <a:pPr lvl="1"/>
            <a:r>
              <a:rPr lang="nl-NL" dirty="0"/>
              <a:t>Talentontwikkeling</a:t>
            </a:r>
          </a:p>
          <a:p>
            <a:pPr lvl="1"/>
            <a:r>
              <a:rPr lang="nl-NL" dirty="0"/>
              <a:t>A en B-scheidsrechters</a:t>
            </a:r>
          </a:p>
          <a:p>
            <a:pPr lvl="1"/>
            <a:r>
              <a:rPr lang="nl-NL" dirty="0"/>
              <a:t>Internationals (eventueel combi met portefeuillehouder LSC internationaal)</a:t>
            </a:r>
          </a:p>
          <a:p>
            <a:pPr marL="182563" lvl="1" indent="0">
              <a:buNone/>
            </a:pPr>
            <a:r>
              <a:rPr lang="nl-NL" dirty="0"/>
              <a:t>De leden van de projectgroepen worden gevraagd aan de hand van de diverse onderwerpen. De verantwoordelijke portefeuillehouder(s) bewaken realiseren van opdracht die PGO heeft gekregen vanuit LSC. </a:t>
            </a:r>
          </a:p>
          <a:p>
            <a:pPr marL="182563" lvl="1" indent="0">
              <a:buNone/>
            </a:pPr>
            <a:r>
              <a:rPr lang="nl-NL" dirty="0"/>
              <a:t>Na het realiseren van de opdracht wordt de projectgroep ontbonden. </a:t>
            </a:r>
          </a:p>
          <a:p>
            <a:pPr marL="182563" lvl="1" indent="0">
              <a:buNone/>
            </a:pPr>
            <a:endParaRPr lang="nl-NL" sz="1000">
              <a:solidFill>
                <a:srgbClr val="00B0F0"/>
              </a:solidFill>
            </a:endParaRPr>
          </a:p>
        </p:txBody>
      </p:sp>
    </p:spTree>
    <p:extLst>
      <p:ext uri="{BB962C8B-B14F-4D97-AF65-F5344CB8AC3E}">
        <p14:creationId xmlns:p14="http://schemas.microsoft.com/office/powerpoint/2010/main" val="35751602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Taakgroep Spelregels  (</a:t>
            </a:r>
            <a:r>
              <a:rPr lang="nl-NL" dirty="0" err="1"/>
              <a:t>TGSp</a:t>
            </a:r>
            <a:r>
              <a:rPr lang="nl-NL" dirty="0"/>
              <a:t>) </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22</a:t>
            </a:fld>
            <a:endParaRPr lang="nl-NL"/>
          </a:p>
        </p:txBody>
      </p:sp>
      <p:sp>
        <p:nvSpPr>
          <p:cNvPr id="5" name="Tijdelijke aanduiding voor inhoud 4"/>
          <p:cNvSpPr>
            <a:spLocks noGrp="1"/>
          </p:cNvSpPr>
          <p:nvPr>
            <p:ph sz="half" idx="1"/>
          </p:nvPr>
        </p:nvSpPr>
        <p:spPr/>
        <p:txBody>
          <a:bodyPr/>
          <a:lstStyle/>
          <a:p>
            <a:pPr marL="0" indent="0">
              <a:buNone/>
            </a:pPr>
            <a:endParaRPr lang="nl-NL" b="1" dirty="0"/>
          </a:p>
          <a:p>
            <a:pPr marL="0" indent="0">
              <a:buNone/>
            </a:pPr>
            <a:r>
              <a:rPr lang="nl-NL" b="1" dirty="0"/>
              <a:t>Gewenste functionarissen</a:t>
            </a:r>
          </a:p>
          <a:p>
            <a:pPr marL="0" indent="0">
              <a:buNone/>
            </a:pPr>
            <a:endParaRPr lang="nl-NL" b="1" dirty="0"/>
          </a:p>
          <a:p>
            <a:r>
              <a:rPr lang="nl-NL" dirty="0"/>
              <a:t>Voorzitter (portefeuillehouder LSC)</a:t>
            </a:r>
          </a:p>
          <a:p>
            <a:r>
              <a:rPr lang="nl-NL" dirty="0"/>
              <a:t>Secretaris</a:t>
            </a:r>
          </a:p>
          <a:p>
            <a:r>
              <a:rPr lang="nl-NL" dirty="0"/>
              <a:t>Lid</a:t>
            </a:r>
          </a:p>
          <a:p>
            <a:endParaRPr lang="nl-NL" dirty="0"/>
          </a:p>
          <a:p>
            <a:endParaRPr lang="nl-NL" dirty="0"/>
          </a:p>
          <a:p>
            <a:pPr marL="0" indent="0">
              <a:buNone/>
            </a:pPr>
            <a:endParaRPr lang="nl-NL" dirty="0"/>
          </a:p>
          <a:p>
            <a:pPr lvl="1"/>
            <a:endParaRPr lang="nl-NL" dirty="0"/>
          </a:p>
        </p:txBody>
      </p:sp>
    </p:spTree>
    <p:extLst>
      <p:ext uri="{BB962C8B-B14F-4D97-AF65-F5344CB8AC3E}">
        <p14:creationId xmlns:p14="http://schemas.microsoft.com/office/powerpoint/2010/main" val="4375738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Taakgroep Spelregels (</a:t>
            </a:r>
            <a:r>
              <a:rPr lang="nl-NL" dirty="0" err="1"/>
              <a:t>TGSp</a:t>
            </a:r>
            <a:r>
              <a:rPr lang="nl-NL" dirty="0"/>
              <a:t>) </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23</a:t>
            </a:fld>
            <a:endParaRPr lang="nl-NL"/>
          </a:p>
        </p:txBody>
      </p:sp>
      <p:sp>
        <p:nvSpPr>
          <p:cNvPr id="5" name="Tijdelijke aanduiding voor inhoud 4"/>
          <p:cNvSpPr>
            <a:spLocks noGrp="1"/>
          </p:cNvSpPr>
          <p:nvPr>
            <p:ph sz="half" idx="1"/>
          </p:nvPr>
        </p:nvSpPr>
        <p:spPr/>
        <p:txBody>
          <a:bodyPr vert="horz" lIns="0" tIns="0" rIns="0" bIns="0" rtlCol="0" anchor="t">
            <a:noAutofit/>
          </a:bodyPr>
          <a:lstStyle/>
          <a:p>
            <a:pPr marL="0" indent="0">
              <a:buNone/>
            </a:pPr>
            <a:endParaRPr lang="nl-NL" b="1" dirty="0"/>
          </a:p>
          <a:p>
            <a:r>
              <a:rPr lang="nl-NL" dirty="0"/>
              <a:t>Toezicht en beheren Waterpolo Spelregels in Nederland</a:t>
            </a:r>
          </a:p>
          <a:p>
            <a:pPr marL="0" indent="0">
              <a:buNone/>
            </a:pPr>
            <a:endParaRPr lang="nl-NL" dirty="0"/>
          </a:p>
          <a:p>
            <a:r>
              <a:rPr lang="nl-NL" dirty="0"/>
              <a:t>Bijhouden en verwerken spelregelwijzigingen en instructies </a:t>
            </a:r>
          </a:p>
          <a:p>
            <a:endParaRPr lang="nl-NL" dirty="0"/>
          </a:p>
          <a:p>
            <a:r>
              <a:rPr lang="nl-NL" dirty="0"/>
              <a:t>Overbrengen internationale ontwikkelingen en trends</a:t>
            </a:r>
          </a:p>
          <a:p>
            <a:endParaRPr lang="nl-NL" dirty="0"/>
          </a:p>
          <a:p>
            <a:r>
              <a:rPr lang="nl-NL" dirty="0"/>
              <a:t>Vertalen spelregels/spelregelwijzigingen a.d.h.v. FINA-handboek </a:t>
            </a:r>
          </a:p>
          <a:p>
            <a:endParaRPr lang="nl-NL" dirty="0"/>
          </a:p>
          <a:p>
            <a:r>
              <a:rPr lang="nl-NL" dirty="0"/>
              <a:t>I.s.m. KNZB uitbrengen van Nederlands Spelregelhandboek</a:t>
            </a:r>
          </a:p>
          <a:p>
            <a:pPr marL="0" indent="0">
              <a:buNone/>
            </a:pPr>
            <a:r>
              <a:rPr lang="nl-NL" dirty="0"/>
              <a:t>    (</a:t>
            </a:r>
            <a:r>
              <a:rPr lang="nl-NL" dirty="0" err="1"/>
              <a:t>o.v.</a:t>
            </a:r>
            <a:r>
              <a:rPr lang="nl-NL" dirty="0"/>
              <a:t> </a:t>
            </a:r>
            <a:r>
              <a:rPr lang="nl-NL" dirty="0" err="1"/>
              <a:t>be</a:t>
            </a:r>
            <a:r>
              <a:rPr lang="nl-NL" dirty="0"/>
              <a:t>-/afhandeling protestzaken) </a:t>
            </a:r>
          </a:p>
          <a:p>
            <a:pPr marL="0" indent="0">
              <a:buNone/>
            </a:pPr>
            <a:endParaRPr lang="nl-NL" dirty="0"/>
          </a:p>
          <a:p>
            <a:pPr lvl="1"/>
            <a:endParaRPr lang="nl-NL" dirty="0"/>
          </a:p>
        </p:txBody>
      </p:sp>
    </p:spTree>
    <p:extLst>
      <p:ext uri="{BB962C8B-B14F-4D97-AF65-F5344CB8AC3E}">
        <p14:creationId xmlns:p14="http://schemas.microsoft.com/office/powerpoint/2010/main" val="18291330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Taakgroep </a:t>
            </a:r>
            <a:r>
              <a:rPr lang="nl-NL" dirty="0" err="1"/>
              <a:t>TGSp</a:t>
            </a:r>
            <a:endParaRPr lang="nl-NL" dirty="0"/>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24</a:t>
            </a:fld>
            <a:endParaRPr lang="nl-NL"/>
          </a:p>
        </p:txBody>
      </p:sp>
      <p:sp>
        <p:nvSpPr>
          <p:cNvPr id="5" name="Tijdelijke aanduiding voor inhoud 4"/>
          <p:cNvSpPr>
            <a:spLocks noGrp="1"/>
          </p:cNvSpPr>
          <p:nvPr>
            <p:ph sz="half" idx="1"/>
          </p:nvPr>
        </p:nvSpPr>
        <p:spPr/>
        <p:txBody>
          <a:bodyPr/>
          <a:lstStyle/>
          <a:p>
            <a:pPr marL="0" indent="0">
              <a:buNone/>
            </a:pPr>
            <a:r>
              <a:rPr lang="nl-NL" b="1" dirty="0"/>
              <a:t>Taken voorzitter</a:t>
            </a:r>
            <a:endParaRPr lang="nl-NL" dirty="0"/>
          </a:p>
          <a:p>
            <a:pPr marL="0" indent="0">
              <a:buNone/>
            </a:pPr>
            <a:r>
              <a:rPr lang="nl-NL" dirty="0"/>
              <a:t> Voorzitten vergaderingen </a:t>
            </a:r>
            <a:r>
              <a:rPr lang="nl-NL" dirty="0" err="1"/>
              <a:t>TGSp</a:t>
            </a:r>
            <a:endParaRPr lang="nl-NL" dirty="0"/>
          </a:p>
          <a:p>
            <a:pPr lvl="0"/>
            <a:r>
              <a:rPr lang="nl-NL" dirty="0"/>
              <a:t>Contact internationale federaties (LEN en FINA)</a:t>
            </a:r>
          </a:p>
          <a:p>
            <a:pPr lvl="0"/>
            <a:r>
              <a:rPr lang="nl-NL" dirty="0"/>
              <a:t>Overdragen van en informeren over FINA-spelregelwijzigingen</a:t>
            </a:r>
          </a:p>
          <a:p>
            <a:pPr lvl="0"/>
            <a:r>
              <a:rPr lang="nl-NL" dirty="0"/>
              <a:t>Informeren LSC m.b.t. wijzigingen en internationale ontwikkelingen Spelregelzaken en over te nemen acties ter zake</a:t>
            </a:r>
          </a:p>
          <a:p>
            <a:endParaRPr lang="nl-NL" dirty="0"/>
          </a:p>
          <a:p>
            <a:endParaRPr lang="nl-NL" dirty="0"/>
          </a:p>
          <a:p>
            <a:pPr lvl="1"/>
            <a:endParaRPr lang="nl-NL" dirty="0"/>
          </a:p>
        </p:txBody>
      </p:sp>
    </p:spTree>
    <p:extLst>
      <p:ext uri="{BB962C8B-B14F-4D97-AF65-F5344CB8AC3E}">
        <p14:creationId xmlns:p14="http://schemas.microsoft.com/office/powerpoint/2010/main" val="32987902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Taakgroep </a:t>
            </a:r>
            <a:r>
              <a:rPr lang="nl-NL" dirty="0" err="1"/>
              <a:t>TGSp</a:t>
            </a:r>
            <a:r>
              <a:rPr lang="nl-NL" dirty="0"/>
              <a:t> (2)</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25</a:t>
            </a:fld>
            <a:endParaRPr lang="nl-NL"/>
          </a:p>
        </p:txBody>
      </p:sp>
      <p:sp>
        <p:nvSpPr>
          <p:cNvPr id="5" name="Tijdelijke aanduiding voor inhoud 4"/>
          <p:cNvSpPr>
            <a:spLocks noGrp="1"/>
          </p:cNvSpPr>
          <p:nvPr>
            <p:ph sz="half" idx="1"/>
          </p:nvPr>
        </p:nvSpPr>
        <p:spPr/>
        <p:txBody>
          <a:bodyPr/>
          <a:lstStyle/>
          <a:p>
            <a:pPr marL="0" indent="0">
              <a:buNone/>
            </a:pPr>
            <a:r>
              <a:rPr lang="nl-NL" b="1" dirty="0"/>
              <a:t>Taken secretaris</a:t>
            </a:r>
            <a:r>
              <a:rPr lang="nl-NL" dirty="0"/>
              <a:t> </a:t>
            </a:r>
          </a:p>
          <a:p>
            <a:pPr lvl="0"/>
            <a:r>
              <a:rPr lang="nl-NL" dirty="0"/>
              <a:t>Redigeren Spelregelwijzigingen en KNZB-toepassingen (“voor Nederland geldt”);</a:t>
            </a:r>
          </a:p>
          <a:p>
            <a:pPr lvl="0"/>
            <a:r>
              <a:rPr lang="nl-NL" dirty="0"/>
              <a:t>Overbrengen/communiceren Spelregelwijzigingen e.d.;</a:t>
            </a:r>
          </a:p>
          <a:p>
            <a:pPr lvl="0"/>
            <a:r>
              <a:rPr lang="nl-NL" dirty="0"/>
              <a:t>Contact Bondsbureau m.b.t. uitbrengen Nederlands Spelregelboek</a:t>
            </a:r>
          </a:p>
          <a:p>
            <a:pPr lvl="0"/>
            <a:r>
              <a:rPr lang="nl-NL" dirty="0"/>
              <a:t>Optreden als contactpersoon voor spelregelvragen;</a:t>
            </a:r>
          </a:p>
          <a:p>
            <a:r>
              <a:rPr lang="nl-NL" dirty="0"/>
              <a:t>Verzorgen en presenteren onderdeel “Spelregels” bij de Technical Meetings</a:t>
            </a:r>
          </a:p>
          <a:p>
            <a:pPr lvl="0"/>
            <a:endParaRPr lang="nl-NL" dirty="0"/>
          </a:p>
          <a:p>
            <a:pPr marL="0" indent="0">
              <a:buNone/>
            </a:pPr>
            <a:r>
              <a:rPr lang="nl-NL" b="1" dirty="0"/>
              <a:t>Taken leden</a:t>
            </a:r>
          </a:p>
          <a:p>
            <a:pPr lvl="0"/>
            <a:r>
              <a:rPr lang="nl-NL" dirty="0"/>
              <a:t>bijhouden en inbreng internationale ontwikkelingen en trends;</a:t>
            </a:r>
          </a:p>
          <a:p>
            <a:pPr lvl="0"/>
            <a:r>
              <a:rPr lang="nl-NL" dirty="0"/>
              <a:t>informeren van </a:t>
            </a:r>
            <a:r>
              <a:rPr lang="nl-NL" dirty="0" err="1"/>
              <a:t>TGSp</a:t>
            </a:r>
            <a:r>
              <a:rPr lang="nl-NL" dirty="0"/>
              <a:t> over toepassing spelregels (internationale ontwikkelingen);</a:t>
            </a:r>
          </a:p>
          <a:p>
            <a:pPr lvl="0"/>
            <a:r>
              <a:rPr lang="nl-NL" dirty="0"/>
              <a:t>Mede verzorgen en presenteren onderdeel “Spelregels” bij de Technical Meetings</a:t>
            </a:r>
          </a:p>
          <a:p>
            <a:endParaRPr lang="nl-NL" dirty="0"/>
          </a:p>
          <a:p>
            <a:endParaRPr lang="nl-NL" dirty="0"/>
          </a:p>
          <a:p>
            <a:pPr lvl="1"/>
            <a:endParaRPr lang="nl-NL" dirty="0"/>
          </a:p>
        </p:txBody>
      </p:sp>
    </p:spTree>
    <p:extLst>
      <p:ext uri="{BB962C8B-B14F-4D97-AF65-F5344CB8AC3E}">
        <p14:creationId xmlns:p14="http://schemas.microsoft.com/office/powerpoint/2010/main" val="28826977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ctrTitle"/>
          </p:nvPr>
        </p:nvSpPr>
        <p:spPr/>
        <p:txBody>
          <a:bodyPr/>
          <a:lstStyle/>
          <a:p>
            <a:r>
              <a:rPr lang="nl-NL" dirty="0"/>
              <a:t>Werkwijze LSC</a:t>
            </a:r>
          </a:p>
        </p:txBody>
      </p:sp>
    </p:spTree>
    <p:extLst>
      <p:ext uri="{BB962C8B-B14F-4D97-AF65-F5344CB8AC3E}">
        <p14:creationId xmlns:p14="http://schemas.microsoft.com/office/powerpoint/2010/main" val="23608726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Werkwijze</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27</a:t>
            </a:fld>
            <a:endParaRPr lang="nl-NL"/>
          </a:p>
        </p:txBody>
      </p:sp>
      <p:sp>
        <p:nvSpPr>
          <p:cNvPr id="5" name="Tijdelijke aanduiding voor inhoud 4"/>
          <p:cNvSpPr>
            <a:spLocks noGrp="1"/>
          </p:cNvSpPr>
          <p:nvPr>
            <p:ph sz="half" idx="1"/>
          </p:nvPr>
        </p:nvSpPr>
        <p:spPr>
          <a:xfrm>
            <a:off x="611187" y="1347788"/>
            <a:ext cx="7921626" cy="3600226"/>
          </a:xfrm>
        </p:spPr>
        <p:txBody>
          <a:bodyPr/>
          <a:lstStyle/>
          <a:p>
            <a:r>
              <a:rPr lang="nl-NL" dirty="0"/>
              <a:t>LSC-bestuur maakt en bewaakt beleid voor cyclus van vier jaar</a:t>
            </a:r>
            <a:endParaRPr lang="nl-NL" strike="dblStrike" dirty="0"/>
          </a:p>
          <a:p>
            <a:endParaRPr lang="nl-NL" dirty="0"/>
          </a:p>
          <a:p>
            <a:r>
              <a:rPr lang="nl-NL" dirty="0"/>
              <a:t>TGS is verantwoordelijk voor de praktische invulling van het plan voor een cyclus van vier jaar</a:t>
            </a:r>
            <a:endParaRPr lang="nl-NL" b="1" dirty="0">
              <a:solidFill>
                <a:srgbClr val="FF0000"/>
              </a:solidFill>
            </a:endParaRPr>
          </a:p>
          <a:p>
            <a:endParaRPr lang="nl-NL" dirty="0"/>
          </a:p>
          <a:p>
            <a:r>
              <a:rPr lang="nl-NL" dirty="0"/>
              <a:t>LOO is een interregionaal overleg om beleid voor official zaken waterpolo op regionaal en landelijk niveau goed af te stemmen en te verfijnen om uniformiteit en goed aansluiting met de praktijk te realiseren</a:t>
            </a:r>
          </a:p>
          <a:p>
            <a:endParaRPr lang="nl-NL" dirty="0"/>
          </a:p>
          <a:p>
            <a:r>
              <a:rPr lang="nl-NL" dirty="0"/>
              <a:t>PGO is een projectgroep die gevormd wordt met een concrete opdracht om uit te voeren. De bewaking van tijdslijnen en realiseren van de opdracht ligt bij LSC-bestuur (betreffende portefeuillehouder)</a:t>
            </a:r>
          </a:p>
          <a:p>
            <a:endParaRPr lang="nl-NL" dirty="0"/>
          </a:p>
          <a:p>
            <a:r>
              <a:rPr lang="nl-NL" dirty="0"/>
              <a:t>Taakgroep Spelregels is verantwoordelijk voor spelregelzaken </a:t>
            </a:r>
          </a:p>
          <a:p>
            <a:endParaRPr lang="nl-NL" dirty="0"/>
          </a:p>
          <a:p>
            <a:pPr marL="0" indent="0">
              <a:buNone/>
            </a:pPr>
            <a:endParaRPr lang="nl-NL" dirty="0"/>
          </a:p>
          <a:p>
            <a:endParaRPr lang="nl-NL" dirty="0"/>
          </a:p>
        </p:txBody>
      </p:sp>
    </p:spTree>
    <p:extLst>
      <p:ext uri="{BB962C8B-B14F-4D97-AF65-F5344CB8AC3E}">
        <p14:creationId xmlns:p14="http://schemas.microsoft.com/office/powerpoint/2010/main" val="4239123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Randvoorwaarden</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28</a:t>
            </a:fld>
            <a:endParaRPr lang="nl-NL"/>
          </a:p>
        </p:txBody>
      </p:sp>
      <p:sp>
        <p:nvSpPr>
          <p:cNvPr id="5" name="Tijdelijke aanduiding voor inhoud 4"/>
          <p:cNvSpPr>
            <a:spLocks noGrp="1"/>
          </p:cNvSpPr>
          <p:nvPr>
            <p:ph sz="half" idx="1"/>
          </p:nvPr>
        </p:nvSpPr>
        <p:spPr/>
        <p:txBody>
          <a:bodyPr/>
          <a:lstStyle/>
          <a:p>
            <a:r>
              <a:rPr lang="nl-NL" dirty="0"/>
              <a:t>Inbreng Regio’s </a:t>
            </a:r>
            <a:r>
              <a:rPr lang="nl-NL" b="1" dirty="0"/>
              <a:t>en </a:t>
            </a:r>
            <a:r>
              <a:rPr lang="nl-NL" dirty="0"/>
              <a:t>LSC is van cruciaal belang</a:t>
            </a:r>
          </a:p>
          <a:p>
            <a:endParaRPr lang="nl-NL" dirty="0"/>
          </a:p>
          <a:p>
            <a:r>
              <a:rPr lang="nl-NL" dirty="0"/>
              <a:t>Zeer nauwe samenwerking regio’s</a:t>
            </a:r>
          </a:p>
          <a:p>
            <a:endParaRPr lang="nl-NL" dirty="0"/>
          </a:p>
          <a:p>
            <a:r>
              <a:rPr lang="nl-NL" dirty="0"/>
              <a:t>Volledig commitment (besluit en uitvoering) van Regio’s en LSC vereist</a:t>
            </a:r>
          </a:p>
          <a:p>
            <a:endParaRPr lang="nl-NL" dirty="0"/>
          </a:p>
          <a:p>
            <a:r>
              <a:rPr lang="nl-NL" dirty="0"/>
              <a:t>Bereidheid en niveau om over de regionale grenzen heen te kijken</a:t>
            </a:r>
          </a:p>
          <a:p>
            <a:endParaRPr lang="nl-NL" dirty="0"/>
          </a:p>
          <a:p>
            <a:r>
              <a:rPr lang="nl-NL" dirty="0"/>
              <a:t>Budget voor bijeenkomsten vanuit bond en regio’s </a:t>
            </a:r>
          </a:p>
          <a:p>
            <a:endParaRPr lang="nl-NL" dirty="0"/>
          </a:p>
          <a:p>
            <a:r>
              <a:rPr lang="nl-NL" dirty="0"/>
              <a:t>Voorwaarden stellen aan het fungeren als A- en B-scheidsrechter en </a:t>
            </a:r>
            <a:r>
              <a:rPr lang="nl-NL" dirty="0" err="1"/>
              <a:t>international</a:t>
            </a:r>
            <a:r>
              <a:rPr lang="nl-NL" dirty="0"/>
              <a:t> </a:t>
            </a:r>
          </a:p>
          <a:p>
            <a:endParaRPr lang="nl-NL" dirty="0"/>
          </a:p>
          <a:p>
            <a:endParaRPr lang="nl-NL" dirty="0"/>
          </a:p>
        </p:txBody>
      </p:sp>
    </p:spTree>
    <p:extLst>
      <p:ext uri="{BB962C8B-B14F-4D97-AF65-F5344CB8AC3E}">
        <p14:creationId xmlns:p14="http://schemas.microsoft.com/office/powerpoint/2010/main" val="15836286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ctrTitle"/>
          </p:nvPr>
        </p:nvSpPr>
        <p:spPr/>
        <p:txBody>
          <a:bodyPr/>
          <a:lstStyle/>
          <a:p>
            <a:r>
              <a:rPr lang="nl-NL" dirty="0"/>
              <a:t>Loopbaan scheidsrechter</a:t>
            </a:r>
          </a:p>
        </p:txBody>
      </p:sp>
    </p:spTree>
    <p:extLst>
      <p:ext uri="{BB962C8B-B14F-4D97-AF65-F5344CB8AC3E}">
        <p14:creationId xmlns:p14="http://schemas.microsoft.com/office/powerpoint/2010/main" val="26823769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Functionarissen</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30</a:t>
            </a:fld>
            <a:endParaRPr lang="nl-NL"/>
          </a:p>
        </p:txBody>
      </p:sp>
      <p:sp>
        <p:nvSpPr>
          <p:cNvPr id="5" name="Tijdelijke aanduiding voor inhoud 4"/>
          <p:cNvSpPr>
            <a:spLocks noGrp="1"/>
          </p:cNvSpPr>
          <p:nvPr>
            <p:ph sz="half" idx="1"/>
          </p:nvPr>
        </p:nvSpPr>
        <p:spPr/>
        <p:txBody>
          <a:bodyPr vert="horz" lIns="0" tIns="0" rIns="0" bIns="0" rtlCol="0" anchor="t">
            <a:noAutofit/>
          </a:bodyPr>
          <a:lstStyle/>
          <a:p>
            <a:r>
              <a:rPr lang="nl-NL" dirty="0"/>
              <a:t>Regio scheidsrechters : </a:t>
            </a:r>
            <a:r>
              <a:rPr lang="nl-NL" dirty="0" err="1"/>
              <a:t>Ya</a:t>
            </a:r>
            <a:r>
              <a:rPr lang="nl-NL" dirty="0"/>
              <a:t> t/m </a:t>
            </a:r>
            <a:r>
              <a:rPr lang="nl-NL" dirty="0" err="1"/>
              <a:t>Yk</a:t>
            </a:r>
            <a:endParaRPr lang="nl-NL" dirty="0"/>
          </a:p>
          <a:p>
            <a:r>
              <a:rPr lang="nl-NL" dirty="0"/>
              <a:t>D scheidsrechters</a:t>
            </a:r>
          </a:p>
          <a:p>
            <a:r>
              <a:rPr lang="nl-NL" dirty="0"/>
              <a:t>C scheidsrechters</a:t>
            </a:r>
          </a:p>
          <a:p>
            <a:r>
              <a:rPr lang="nl-NL" dirty="0"/>
              <a:t>B scheidsrechters en hoger</a:t>
            </a:r>
          </a:p>
          <a:p>
            <a:r>
              <a:rPr lang="nl-NL" dirty="0" err="1"/>
              <a:t>Internationals</a:t>
            </a:r>
            <a:endParaRPr lang="nl-NL" dirty="0"/>
          </a:p>
          <a:p>
            <a:r>
              <a:rPr lang="nl-NL" dirty="0"/>
              <a:t>W-officials</a:t>
            </a:r>
          </a:p>
          <a:p>
            <a:r>
              <a:rPr lang="nl-NL" dirty="0"/>
              <a:t>Begeleiders/scheidsrechter coaches</a:t>
            </a:r>
          </a:p>
          <a:p>
            <a:r>
              <a:rPr lang="nl-NL" dirty="0"/>
              <a:t>Beoordelaars </a:t>
            </a:r>
          </a:p>
          <a:p>
            <a:pPr marL="0" indent="0">
              <a:buNone/>
            </a:pPr>
            <a:endParaRPr lang="nl-NL" dirty="0"/>
          </a:p>
        </p:txBody>
      </p:sp>
    </p:spTree>
    <p:extLst>
      <p:ext uri="{BB962C8B-B14F-4D97-AF65-F5344CB8AC3E}">
        <p14:creationId xmlns:p14="http://schemas.microsoft.com/office/powerpoint/2010/main" val="40783221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Verschillende fases/doelgroepen</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31</a:t>
            </a:fld>
            <a:endParaRPr lang="nl-NL"/>
          </a:p>
        </p:txBody>
      </p:sp>
      <p:sp>
        <p:nvSpPr>
          <p:cNvPr id="5" name="Tijdelijke aanduiding voor inhoud 4"/>
          <p:cNvSpPr>
            <a:spLocks noGrp="1"/>
          </p:cNvSpPr>
          <p:nvPr>
            <p:ph sz="half" idx="1"/>
          </p:nvPr>
        </p:nvSpPr>
        <p:spPr/>
        <p:txBody>
          <a:bodyPr/>
          <a:lstStyle/>
          <a:p>
            <a:pPr marL="0" indent="0">
              <a:buNone/>
            </a:pPr>
            <a:r>
              <a:rPr lang="nl-NL" dirty="0"/>
              <a:t>De volgende fases/doelgroepen kunnen benoemd worden:</a:t>
            </a:r>
          </a:p>
          <a:p>
            <a:pPr lvl="1"/>
            <a:r>
              <a:rPr lang="nl-NL" dirty="0"/>
              <a:t>Start</a:t>
            </a:r>
          </a:p>
          <a:p>
            <a:pPr lvl="1"/>
            <a:r>
              <a:rPr lang="nl-NL" dirty="0"/>
              <a:t>Doorontwikkeling</a:t>
            </a:r>
          </a:p>
          <a:p>
            <a:pPr lvl="1"/>
            <a:r>
              <a:rPr lang="nl-NL" dirty="0"/>
              <a:t>Talentontwikkeling</a:t>
            </a:r>
          </a:p>
          <a:p>
            <a:r>
              <a:rPr lang="nl-NL" dirty="0" err="1"/>
              <a:t>Ya</a:t>
            </a:r>
            <a:r>
              <a:rPr lang="nl-NL" dirty="0"/>
              <a:t>, Yb, </a:t>
            </a:r>
            <a:r>
              <a:rPr lang="nl-NL" dirty="0" err="1"/>
              <a:t>Yc</a:t>
            </a:r>
            <a:r>
              <a:rPr lang="nl-NL" dirty="0"/>
              <a:t>, </a:t>
            </a:r>
            <a:r>
              <a:rPr lang="nl-NL" dirty="0" err="1"/>
              <a:t>Yd</a:t>
            </a:r>
            <a:r>
              <a:rPr lang="nl-NL" dirty="0"/>
              <a:t>, </a:t>
            </a:r>
            <a:r>
              <a:rPr lang="nl-NL" dirty="0" err="1"/>
              <a:t>Ye</a:t>
            </a:r>
            <a:r>
              <a:rPr lang="nl-NL" dirty="0"/>
              <a:t>, </a:t>
            </a:r>
            <a:r>
              <a:rPr lang="nl-NL" dirty="0" err="1"/>
              <a:t>Yf</a:t>
            </a:r>
            <a:r>
              <a:rPr lang="nl-NL" dirty="0"/>
              <a:t> en </a:t>
            </a:r>
            <a:r>
              <a:rPr lang="nl-NL" dirty="0" err="1"/>
              <a:t>Yk</a:t>
            </a:r>
            <a:r>
              <a:rPr lang="nl-NL" dirty="0"/>
              <a:t> scheidsrechter</a:t>
            </a:r>
          </a:p>
          <a:p>
            <a:r>
              <a:rPr lang="nl-NL" dirty="0"/>
              <a:t>C- en D-scheidsrechters</a:t>
            </a:r>
          </a:p>
          <a:p>
            <a:r>
              <a:rPr lang="nl-NL" dirty="0"/>
              <a:t>Top scheidsrechters (vanaf B-niveau en hoger)</a:t>
            </a:r>
          </a:p>
          <a:p>
            <a:r>
              <a:rPr lang="nl-NL" dirty="0"/>
              <a:t>Internationaal</a:t>
            </a:r>
          </a:p>
        </p:txBody>
      </p:sp>
    </p:spTree>
    <p:extLst>
      <p:ext uri="{BB962C8B-B14F-4D97-AF65-F5344CB8AC3E}">
        <p14:creationId xmlns:p14="http://schemas.microsoft.com/office/powerpoint/2010/main" val="11871354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Start</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32</a:t>
            </a:fld>
            <a:endParaRPr lang="nl-NL"/>
          </a:p>
        </p:txBody>
      </p:sp>
      <p:sp>
        <p:nvSpPr>
          <p:cNvPr id="5" name="Tijdelijke aanduiding voor inhoud 4"/>
          <p:cNvSpPr>
            <a:spLocks noGrp="1"/>
          </p:cNvSpPr>
          <p:nvPr>
            <p:ph sz="half" idx="1"/>
          </p:nvPr>
        </p:nvSpPr>
        <p:spPr/>
        <p:txBody>
          <a:bodyPr/>
          <a:lstStyle/>
          <a:p>
            <a:r>
              <a:rPr lang="nl-NL" dirty="0"/>
              <a:t>Veel instroom realiseren</a:t>
            </a:r>
          </a:p>
          <a:p>
            <a:pPr lvl="1"/>
            <a:r>
              <a:rPr lang="nl-NL" dirty="0"/>
              <a:t>SR-1 opleiding doen (wel mogelijk om direct te starten met SR-3) </a:t>
            </a:r>
          </a:p>
          <a:p>
            <a:pPr lvl="1"/>
            <a:r>
              <a:rPr lang="nl-NL" dirty="0"/>
              <a:t>Lage drempel (korte en snelle basis cursus {geen E-learning})</a:t>
            </a:r>
          </a:p>
          <a:p>
            <a:pPr lvl="1"/>
            <a:r>
              <a:rPr lang="nl-NL" dirty="0"/>
              <a:t>Leuk maken (enthousiasme creëren)</a:t>
            </a:r>
          </a:p>
          <a:p>
            <a:pPr lvl="1"/>
            <a:r>
              <a:rPr lang="nl-NL" dirty="0"/>
              <a:t>Alle jeugd een scheidsrechtersopleiding, te beginnen bij b.v. D jeugd)</a:t>
            </a:r>
          </a:p>
          <a:p>
            <a:r>
              <a:rPr lang="nl-NL" dirty="0"/>
              <a:t>Men begint direct met fluiten in jeugdcompetitie</a:t>
            </a:r>
          </a:p>
          <a:p>
            <a:r>
              <a:rPr lang="nl-NL" dirty="0"/>
              <a:t>Veel scouten en begeleiden</a:t>
            </a:r>
          </a:p>
          <a:p>
            <a:r>
              <a:rPr lang="nl-NL" dirty="0"/>
              <a:t>Jeugd veel laten fluiten en algemeen geaccepteerd maken (veel en brede communicatie nodig)</a:t>
            </a:r>
          </a:p>
          <a:p>
            <a:r>
              <a:rPr lang="nl-NL" dirty="0"/>
              <a:t>Jeugd fluit standaard vanaf bepaalde leeftijd en groeit mee naar hoger niveau vanaf volgende leeftijd (à la hockeybond)</a:t>
            </a:r>
          </a:p>
          <a:p>
            <a:endParaRPr lang="nl-NL" dirty="0"/>
          </a:p>
        </p:txBody>
      </p:sp>
    </p:spTree>
    <p:extLst>
      <p:ext uri="{BB962C8B-B14F-4D97-AF65-F5344CB8AC3E}">
        <p14:creationId xmlns:p14="http://schemas.microsoft.com/office/powerpoint/2010/main" val="6754822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Doorontwikkeling</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33</a:t>
            </a:fld>
            <a:endParaRPr lang="nl-NL"/>
          </a:p>
        </p:txBody>
      </p:sp>
      <p:sp>
        <p:nvSpPr>
          <p:cNvPr id="5" name="Tijdelijke aanduiding voor inhoud 4"/>
          <p:cNvSpPr>
            <a:spLocks noGrp="1"/>
          </p:cNvSpPr>
          <p:nvPr>
            <p:ph sz="half" idx="1"/>
          </p:nvPr>
        </p:nvSpPr>
        <p:spPr/>
        <p:txBody>
          <a:bodyPr/>
          <a:lstStyle/>
          <a:p>
            <a:r>
              <a:rPr lang="nl-NL" dirty="0"/>
              <a:t>Diegenen die het leuk vinden en “aanleg” hebben verder opleiden</a:t>
            </a:r>
          </a:p>
          <a:p>
            <a:r>
              <a:rPr lang="nl-NL" dirty="0"/>
              <a:t>Cursus scheidsrechter 3</a:t>
            </a:r>
          </a:p>
          <a:p>
            <a:pPr lvl="1"/>
            <a:r>
              <a:rPr lang="nl-NL" dirty="0"/>
              <a:t>Opleiding E-learning</a:t>
            </a:r>
          </a:p>
          <a:p>
            <a:r>
              <a:rPr lang="nl-NL" dirty="0"/>
              <a:t>Meer theoretische testen (examens)</a:t>
            </a:r>
          </a:p>
          <a:p>
            <a:r>
              <a:rPr lang="nl-NL" dirty="0"/>
              <a:t>Combineren op zaterdag met fluiten competitiewedstrijden en bijvoorbeeld in ochtend theorie</a:t>
            </a:r>
          </a:p>
          <a:p>
            <a:r>
              <a:rPr lang="nl-NL" dirty="0"/>
              <a:t>Versnelde doorstroom (leeftijdsonafhankelijk)</a:t>
            </a:r>
          </a:p>
          <a:p>
            <a:pPr lvl="1"/>
            <a:r>
              <a:rPr lang="nl-NL" dirty="0"/>
              <a:t>Wat goed is, komt snel</a:t>
            </a:r>
          </a:p>
          <a:p>
            <a:r>
              <a:rPr lang="nl-NL" dirty="0"/>
              <a:t>Niet eeuwigdurend op hetzelfde niveau blijven (flexibiliteit naar boven en beneden)</a:t>
            </a:r>
          </a:p>
          <a:p>
            <a:endParaRPr lang="nl-NL" dirty="0"/>
          </a:p>
        </p:txBody>
      </p:sp>
    </p:spTree>
    <p:extLst>
      <p:ext uri="{BB962C8B-B14F-4D97-AF65-F5344CB8AC3E}">
        <p14:creationId xmlns:p14="http://schemas.microsoft.com/office/powerpoint/2010/main" val="14870642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Talentontwikkeling</a:t>
            </a:r>
          </a:p>
        </p:txBody>
      </p:sp>
      <p:sp>
        <p:nvSpPr>
          <p:cNvPr id="3" name="Tijdelijke aanduiding voor voettekst 2"/>
          <p:cNvSpPr>
            <a:spLocks noGrp="1"/>
          </p:cNvSpPr>
          <p:nvPr>
            <p:ph type="ftr" sz="quarter" idx="11"/>
          </p:nvPr>
        </p:nvSpPr>
        <p:spPr>
          <a:xfrm>
            <a:off x="539552" y="4927500"/>
            <a:ext cx="2895600" cy="216000"/>
          </a:xfrm>
        </p:spPr>
        <p:txBody>
          <a:bodyPr/>
          <a:lstStyle/>
          <a:p>
            <a:endParaRPr lang="nl-NL" dirty="0"/>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34</a:t>
            </a:fld>
            <a:endParaRPr lang="nl-NL"/>
          </a:p>
        </p:txBody>
      </p:sp>
      <p:graphicFrame>
        <p:nvGraphicFramePr>
          <p:cNvPr id="6" name="Tijdelijke aanduiding voor inhoud 5"/>
          <p:cNvGraphicFramePr>
            <a:graphicFrameLocks noGrp="1"/>
          </p:cNvGraphicFramePr>
          <p:nvPr>
            <p:ph sz="half" idx="1"/>
            <p:extLst>
              <p:ext uri="{D42A27DB-BD31-4B8C-83A1-F6EECF244321}">
                <p14:modId xmlns:p14="http://schemas.microsoft.com/office/powerpoint/2010/main" val="596707863"/>
              </p:ext>
            </p:extLst>
          </p:nvPr>
        </p:nvGraphicFramePr>
        <p:xfrm>
          <a:off x="5796136" y="1567626"/>
          <a:ext cx="2520280" cy="2299233"/>
        </p:xfrm>
        <a:graphic>
          <a:graphicData uri="http://schemas.openxmlformats.org/drawingml/2006/table">
            <a:tbl>
              <a:tblPr firstRow="1" firstCol="1" bandRow="1" bandCol="1">
                <a:tableStyleId>{5C22544A-7EE6-4342-B048-85BDC9FD1C3A}</a:tableStyleId>
              </a:tblPr>
              <a:tblGrid>
                <a:gridCol w="1008112">
                  <a:extLst>
                    <a:ext uri="{9D8B030D-6E8A-4147-A177-3AD203B41FA5}">
                      <a16:colId xmlns="" xmlns:a16="http://schemas.microsoft.com/office/drawing/2014/main" val="20000"/>
                    </a:ext>
                  </a:extLst>
                </a:gridCol>
                <a:gridCol w="1512168">
                  <a:extLst>
                    <a:ext uri="{9D8B030D-6E8A-4147-A177-3AD203B41FA5}">
                      <a16:colId xmlns="" xmlns:a16="http://schemas.microsoft.com/office/drawing/2014/main" val="20001"/>
                    </a:ext>
                  </a:extLst>
                </a:gridCol>
              </a:tblGrid>
              <a:tr h="278872">
                <a:tc>
                  <a:txBody>
                    <a:bodyPr/>
                    <a:lstStyle/>
                    <a:p>
                      <a:pPr algn="l">
                        <a:spcAft>
                          <a:spcPts val="0"/>
                        </a:spcAft>
                      </a:pPr>
                      <a:r>
                        <a:rPr lang="nl-NL" sz="1000" dirty="0">
                          <a:effectLst/>
                        </a:rPr>
                        <a:t>Official</a:t>
                      </a:r>
                      <a:endParaRPr lang="nl-NL" sz="1000" dirty="0">
                        <a:effectLst/>
                        <a:latin typeface="Calibri"/>
                        <a:ea typeface="PMingLiU"/>
                        <a:cs typeface="Arial"/>
                      </a:endParaRPr>
                    </a:p>
                  </a:txBody>
                  <a:tcPr marL="68580" marR="68580" marT="0" marB="0"/>
                </a:tc>
                <a:tc>
                  <a:txBody>
                    <a:bodyPr/>
                    <a:lstStyle/>
                    <a:p>
                      <a:pPr algn="l">
                        <a:spcAft>
                          <a:spcPts val="0"/>
                        </a:spcAft>
                      </a:pPr>
                      <a:r>
                        <a:rPr lang="nl-NL" sz="1000" dirty="0">
                          <a:effectLst/>
                        </a:rPr>
                        <a:t>Waterpolo</a:t>
                      </a:r>
                    </a:p>
                  </a:txBody>
                  <a:tcPr marL="68580" marR="68580" marT="0" marB="0"/>
                </a:tc>
                <a:extLst>
                  <a:ext uri="{0D108BD9-81ED-4DB2-BD59-A6C34878D82A}">
                    <a16:rowId xmlns="" xmlns:a16="http://schemas.microsoft.com/office/drawing/2014/main" val="10000"/>
                  </a:ext>
                </a:extLst>
              </a:tr>
              <a:tr h="366349">
                <a:tc>
                  <a:txBody>
                    <a:bodyPr/>
                    <a:lstStyle/>
                    <a:p>
                      <a:pPr algn="l">
                        <a:spcAft>
                          <a:spcPts val="0"/>
                        </a:spcAft>
                      </a:pPr>
                      <a:r>
                        <a:rPr lang="nl-NL" sz="800">
                          <a:effectLst/>
                        </a:rPr>
                        <a:t>internationaal</a:t>
                      </a:r>
                      <a:endParaRPr lang="nl-NL" sz="1000">
                        <a:effectLst/>
                      </a:endParaRPr>
                    </a:p>
                    <a:p>
                      <a:pPr algn="l">
                        <a:spcAft>
                          <a:spcPts val="0"/>
                        </a:spcAft>
                      </a:pPr>
                      <a:r>
                        <a:rPr lang="nl-NL" sz="800">
                          <a:effectLst/>
                        </a:rPr>
                        <a:t> </a:t>
                      </a:r>
                      <a:endParaRPr lang="nl-NL" sz="1000">
                        <a:effectLst/>
                      </a:endParaRPr>
                    </a:p>
                    <a:p>
                      <a:pPr algn="l">
                        <a:spcAft>
                          <a:spcPts val="0"/>
                        </a:spcAft>
                      </a:pPr>
                      <a:r>
                        <a:rPr lang="nl-NL" sz="800">
                          <a:effectLst/>
                        </a:rPr>
                        <a:t>niveau 5</a:t>
                      </a:r>
                      <a:endParaRPr lang="nl-NL" sz="1000">
                        <a:effectLst/>
                        <a:latin typeface="Calibri"/>
                        <a:ea typeface="PMingLiU"/>
                        <a:cs typeface="Arial"/>
                      </a:endParaRPr>
                    </a:p>
                  </a:txBody>
                  <a:tcPr marL="68580" marR="68580" marT="0" marB="0"/>
                </a:tc>
                <a:tc>
                  <a:txBody>
                    <a:bodyPr/>
                    <a:lstStyle/>
                    <a:p>
                      <a:pPr algn="l">
                        <a:spcAft>
                          <a:spcPts val="0"/>
                        </a:spcAft>
                      </a:pPr>
                      <a:r>
                        <a:rPr lang="nl-NL" sz="800">
                          <a:effectLst/>
                        </a:rPr>
                        <a:t>Internationaal scheidsrechter</a:t>
                      </a:r>
                      <a:endParaRPr lang="nl-NL" sz="1000">
                        <a:effectLst/>
                        <a:latin typeface="Calibri"/>
                        <a:ea typeface="PMingLiU"/>
                        <a:cs typeface="Arial"/>
                      </a:endParaRPr>
                    </a:p>
                  </a:txBody>
                  <a:tcPr marL="68580" marR="68580" marT="0" marB="0"/>
                </a:tc>
                <a:extLst>
                  <a:ext uri="{0D108BD9-81ED-4DB2-BD59-A6C34878D82A}">
                    <a16:rowId xmlns="" xmlns:a16="http://schemas.microsoft.com/office/drawing/2014/main" val="10001"/>
                  </a:ext>
                </a:extLst>
              </a:tr>
              <a:tr h="392841">
                <a:tc>
                  <a:txBody>
                    <a:bodyPr/>
                    <a:lstStyle/>
                    <a:p>
                      <a:pPr algn="l">
                        <a:spcAft>
                          <a:spcPts val="0"/>
                        </a:spcAft>
                      </a:pPr>
                      <a:r>
                        <a:rPr lang="nl-NL" sz="800" dirty="0">
                          <a:effectLst/>
                        </a:rPr>
                        <a:t>nationaal</a:t>
                      </a:r>
                      <a:endParaRPr lang="nl-NL" sz="1000" dirty="0">
                        <a:effectLst/>
                      </a:endParaRPr>
                    </a:p>
                    <a:p>
                      <a:pPr algn="l">
                        <a:spcAft>
                          <a:spcPts val="0"/>
                        </a:spcAft>
                      </a:pPr>
                      <a:r>
                        <a:rPr lang="nl-NL" sz="800" dirty="0">
                          <a:effectLst/>
                        </a:rPr>
                        <a:t> </a:t>
                      </a:r>
                      <a:endParaRPr lang="nl-NL" sz="1000" dirty="0">
                        <a:effectLst/>
                      </a:endParaRPr>
                    </a:p>
                    <a:p>
                      <a:pPr algn="l">
                        <a:spcAft>
                          <a:spcPts val="0"/>
                        </a:spcAft>
                      </a:pPr>
                      <a:r>
                        <a:rPr lang="nl-NL" sz="800" dirty="0">
                          <a:effectLst/>
                        </a:rPr>
                        <a:t>niveau 4</a:t>
                      </a:r>
                      <a:endParaRPr lang="nl-NL" sz="1000" dirty="0">
                        <a:effectLst/>
                        <a:latin typeface="Calibri"/>
                        <a:ea typeface="PMingLiU"/>
                        <a:cs typeface="Arial"/>
                      </a:endParaRPr>
                    </a:p>
                  </a:txBody>
                  <a:tcPr marL="68580" marR="68580" marT="0" marB="0"/>
                </a:tc>
                <a:tc>
                  <a:txBody>
                    <a:bodyPr/>
                    <a:lstStyle/>
                    <a:p>
                      <a:pPr algn="l">
                        <a:spcAft>
                          <a:spcPts val="0"/>
                        </a:spcAft>
                      </a:pPr>
                      <a:r>
                        <a:rPr lang="nl-NL" sz="800" dirty="0">
                          <a:effectLst/>
                        </a:rPr>
                        <a:t>Scheidsrechter </a:t>
                      </a:r>
                      <a:endParaRPr lang="nl-NL" sz="1000" dirty="0">
                        <a:effectLst/>
                      </a:endParaRPr>
                    </a:p>
                    <a:p>
                      <a:pPr algn="l">
                        <a:spcAft>
                          <a:spcPts val="0"/>
                        </a:spcAft>
                      </a:pPr>
                      <a:r>
                        <a:rPr lang="nl-NL" sz="800" dirty="0">
                          <a:effectLst/>
                        </a:rPr>
                        <a:t>Beoordelaars</a:t>
                      </a:r>
                      <a:endParaRPr lang="nl-NL" sz="1000" dirty="0">
                        <a:effectLst/>
                        <a:latin typeface="Calibri"/>
                        <a:ea typeface="PMingLiU"/>
                        <a:cs typeface="Arial"/>
                      </a:endParaRPr>
                    </a:p>
                  </a:txBody>
                  <a:tcPr marL="68580" marR="68580" marT="0" marB="0"/>
                </a:tc>
                <a:extLst>
                  <a:ext uri="{0D108BD9-81ED-4DB2-BD59-A6C34878D82A}">
                    <a16:rowId xmlns="" xmlns:a16="http://schemas.microsoft.com/office/drawing/2014/main" val="10002"/>
                  </a:ext>
                </a:extLst>
              </a:tr>
              <a:tr h="487680">
                <a:tc>
                  <a:txBody>
                    <a:bodyPr/>
                    <a:lstStyle/>
                    <a:p>
                      <a:pPr algn="l">
                        <a:spcAft>
                          <a:spcPts val="0"/>
                        </a:spcAft>
                      </a:pPr>
                      <a:r>
                        <a:rPr lang="nl-NL" sz="800">
                          <a:effectLst/>
                        </a:rPr>
                        <a:t>regio/bond</a:t>
                      </a:r>
                      <a:endParaRPr lang="nl-NL" sz="1000">
                        <a:effectLst/>
                      </a:endParaRPr>
                    </a:p>
                    <a:p>
                      <a:pPr algn="l">
                        <a:spcAft>
                          <a:spcPts val="0"/>
                        </a:spcAft>
                      </a:pPr>
                      <a:r>
                        <a:rPr lang="nl-NL" sz="800">
                          <a:effectLst/>
                        </a:rPr>
                        <a:t> </a:t>
                      </a:r>
                      <a:endParaRPr lang="nl-NL" sz="1000">
                        <a:effectLst/>
                      </a:endParaRPr>
                    </a:p>
                    <a:p>
                      <a:pPr algn="l">
                        <a:spcAft>
                          <a:spcPts val="0"/>
                        </a:spcAft>
                      </a:pPr>
                      <a:r>
                        <a:rPr lang="nl-NL" sz="800">
                          <a:effectLst/>
                        </a:rPr>
                        <a:t>niveau 3</a:t>
                      </a:r>
                      <a:endParaRPr lang="nl-NL" sz="1000">
                        <a:effectLst/>
                        <a:latin typeface="Calibri"/>
                        <a:ea typeface="PMingLiU"/>
                        <a:cs typeface="Arial"/>
                      </a:endParaRPr>
                    </a:p>
                  </a:txBody>
                  <a:tcPr marL="68580" marR="68580" marT="0" marB="0"/>
                </a:tc>
                <a:tc>
                  <a:txBody>
                    <a:bodyPr/>
                    <a:lstStyle/>
                    <a:p>
                      <a:pPr algn="l">
                        <a:spcAft>
                          <a:spcPts val="0"/>
                        </a:spcAft>
                      </a:pPr>
                      <a:r>
                        <a:rPr lang="nl-NL" sz="800" dirty="0">
                          <a:effectLst/>
                        </a:rPr>
                        <a:t>Scheidsrechter 3</a:t>
                      </a:r>
                      <a:endParaRPr lang="nl-NL" sz="1000" dirty="0">
                        <a:effectLst/>
                      </a:endParaRPr>
                    </a:p>
                    <a:p>
                      <a:pPr algn="l">
                        <a:spcAft>
                          <a:spcPts val="0"/>
                        </a:spcAft>
                      </a:pPr>
                      <a:r>
                        <a:rPr lang="nl-NL" sz="800" dirty="0">
                          <a:effectLst/>
                        </a:rPr>
                        <a:t>Beoordelaars</a:t>
                      </a:r>
                      <a:endParaRPr lang="nl-NL" sz="1000" dirty="0">
                        <a:effectLst/>
                      </a:endParaRPr>
                    </a:p>
                    <a:p>
                      <a:pPr algn="l">
                        <a:spcAft>
                          <a:spcPts val="0"/>
                        </a:spcAft>
                      </a:pPr>
                      <a:r>
                        <a:rPr lang="nl-NL" sz="800" dirty="0">
                          <a:effectLst/>
                        </a:rPr>
                        <a:t> </a:t>
                      </a:r>
                      <a:endParaRPr lang="nl-NL" sz="1000" dirty="0">
                        <a:effectLst/>
                      </a:endParaRPr>
                    </a:p>
                    <a:p>
                      <a:pPr algn="l">
                        <a:spcAft>
                          <a:spcPts val="0"/>
                        </a:spcAft>
                      </a:pPr>
                      <a:r>
                        <a:rPr lang="nl-NL" sz="800" dirty="0">
                          <a:effectLst/>
                        </a:rPr>
                        <a:t> </a:t>
                      </a:r>
                      <a:endParaRPr lang="nl-NL" sz="1000" dirty="0">
                        <a:effectLst/>
                        <a:latin typeface="Calibri"/>
                        <a:ea typeface="PMingLiU"/>
                        <a:cs typeface="Arial"/>
                      </a:endParaRPr>
                    </a:p>
                  </a:txBody>
                  <a:tcPr marL="68580" marR="68580" marT="0" marB="0"/>
                </a:tc>
                <a:extLst>
                  <a:ext uri="{0D108BD9-81ED-4DB2-BD59-A6C34878D82A}">
                    <a16:rowId xmlns="" xmlns:a16="http://schemas.microsoft.com/office/drawing/2014/main" val="10003"/>
                  </a:ext>
                </a:extLst>
              </a:tr>
              <a:tr h="407731">
                <a:tc>
                  <a:txBody>
                    <a:bodyPr/>
                    <a:lstStyle/>
                    <a:p>
                      <a:pPr algn="l">
                        <a:spcAft>
                          <a:spcPts val="0"/>
                        </a:spcAft>
                      </a:pPr>
                      <a:r>
                        <a:rPr lang="nl-NL" sz="800">
                          <a:effectLst/>
                        </a:rPr>
                        <a:t>vereniging</a:t>
                      </a:r>
                      <a:endParaRPr lang="nl-NL" sz="1000">
                        <a:effectLst/>
                      </a:endParaRPr>
                    </a:p>
                    <a:p>
                      <a:pPr algn="l">
                        <a:spcAft>
                          <a:spcPts val="0"/>
                        </a:spcAft>
                      </a:pPr>
                      <a:r>
                        <a:rPr lang="nl-NL" sz="800">
                          <a:effectLst/>
                        </a:rPr>
                        <a:t> </a:t>
                      </a:r>
                      <a:endParaRPr lang="nl-NL" sz="1000">
                        <a:effectLst/>
                      </a:endParaRPr>
                    </a:p>
                    <a:p>
                      <a:pPr algn="l">
                        <a:spcAft>
                          <a:spcPts val="0"/>
                        </a:spcAft>
                      </a:pPr>
                      <a:r>
                        <a:rPr lang="nl-NL" sz="800">
                          <a:effectLst/>
                        </a:rPr>
                        <a:t>niveau 2</a:t>
                      </a:r>
                      <a:endParaRPr lang="nl-NL" sz="1000">
                        <a:effectLst/>
                        <a:latin typeface="Calibri"/>
                        <a:ea typeface="PMingLiU"/>
                        <a:cs typeface="Arial"/>
                      </a:endParaRPr>
                    </a:p>
                  </a:txBody>
                  <a:tcPr marL="68580" marR="68580" marT="0" marB="0"/>
                </a:tc>
                <a:tc>
                  <a:txBody>
                    <a:bodyPr/>
                    <a:lstStyle/>
                    <a:p>
                      <a:pPr algn="l">
                        <a:spcAft>
                          <a:spcPts val="0"/>
                        </a:spcAft>
                      </a:pPr>
                      <a:r>
                        <a:rPr lang="nl-NL" sz="800" dirty="0">
                          <a:effectLst/>
                        </a:rPr>
                        <a:t>W - official</a:t>
                      </a:r>
                      <a:endParaRPr lang="nl-NL" sz="1000" dirty="0">
                        <a:effectLst/>
                      </a:endParaRPr>
                    </a:p>
                    <a:p>
                      <a:pPr algn="l">
                        <a:spcAft>
                          <a:spcPts val="0"/>
                        </a:spcAft>
                      </a:pPr>
                      <a:r>
                        <a:rPr lang="nl-NL" sz="800" dirty="0">
                          <a:effectLst/>
                        </a:rPr>
                        <a:t>Scheidsrechter 2</a:t>
                      </a:r>
                      <a:endParaRPr lang="nl-NL" sz="1000" dirty="0">
                        <a:effectLst/>
                        <a:latin typeface="Calibri"/>
                        <a:ea typeface="PMingLiU"/>
                        <a:cs typeface="Arial"/>
                      </a:endParaRPr>
                    </a:p>
                  </a:txBody>
                  <a:tcPr marL="68580" marR="68580" marT="0" marB="0"/>
                </a:tc>
                <a:extLst>
                  <a:ext uri="{0D108BD9-81ED-4DB2-BD59-A6C34878D82A}">
                    <a16:rowId xmlns="" xmlns:a16="http://schemas.microsoft.com/office/drawing/2014/main" val="10004"/>
                  </a:ext>
                </a:extLst>
              </a:tr>
              <a:tr h="365760">
                <a:tc>
                  <a:txBody>
                    <a:bodyPr/>
                    <a:lstStyle/>
                    <a:p>
                      <a:pPr algn="l">
                        <a:spcAft>
                          <a:spcPts val="0"/>
                        </a:spcAft>
                      </a:pPr>
                      <a:r>
                        <a:rPr lang="nl-NL" sz="800">
                          <a:effectLst/>
                        </a:rPr>
                        <a:t>vereniging</a:t>
                      </a:r>
                      <a:endParaRPr lang="nl-NL" sz="1000">
                        <a:effectLst/>
                      </a:endParaRPr>
                    </a:p>
                    <a:p>
                      <a:pPr algn="l">
                        <a:spcAft>
                          <a:spcPts val="0"/>
                        </a:spcAft>
                      </a:pPr>
                      <a:r>
                        <a:rPr lang="nl-NL" sz="800">
                          <a:effectLst/>
                        </a:rPr>
                        <a:t> </a:t>
                      </a:r>
                      <a:endParaRPr lang="nl-NL" sz="1000">
                        <a:effectLst/>
                      </a:endParaRPr>
                    </a:p>
                    <a:p>
                      <a:pPr algn="l">
                        <a:spcAft>
                          <a:spcPts val="0"/>
                        </a:spcAft>
                      </a:pPr>
                      <a:r>
                        <a:rPr lang="nl-NL" sz="800">
                          <a:effectLst/>
                        </a:rPr>
                        <a:t>niveau 1</a:t>
                      </a:r>
                      <a:endParaRPr lang="nl-NL" sz="1000">
                        <a:effectLst/>
                        <a:latin typeface="Calibri"/>
                        <a:ea typeface="PMingLiU"/>
                        <a:cs typeface="Arial"/>
                      </a:endParaRPr>
                    </a:p>
                  </a:txBody>
                  <a:tcPr marL="68580" marR="68580" marT="0" marB="0"/>
                </a:tc>
                <a:tc>
                  <a:txBody>
                    <a:bodyPr/>
                    <a:lstStyle/>
                    <a:p>
                      <a:pPr algn="l">
                        <a:spcAft>
                          <a:spcPts val="0"/>
                        </a:spcAft>
                      </a:pPr>
                      <a:r>
                        <a:rPr lang="nl-NL" sz="800" dirty="0">
                          <a:effectLst/>
                        </a:rPr>
                        <a:t>Scheidsrechter 1</a:t>
                      </a:r>
                      <a:endParaRPr lang="nl-NL" sz="1000" dirty="0">
                        <a:effectLst/>
                        <a:latin typeface="Calibri"/>
                        <a:ea typeface="PMingLiU"/>
                        <a:cs typeface="Arial"/>
                      </a:endParaRPr>
                    </a:p>
                  </a:txBody>
                  <a:tcPr marL="68580" marR="68580" marT="0" marB="0"/>
                </a:tc>
                <a:extLst>
                  <a:ext uri="{0D108BD9-81ED-4DB2-BD59-A6C34878D82A}">
                    <a16:rowId xmlns="" xmlns:a16="http://schemas.microsoft.com/office/drawing/2014/main" val="10005"/>
                  </a:ext>
                </a:extLst>
              </a:tr>
            </a:tbl>
          </a:graphicData>
        </a:graphic>
      </p:graphicFrame>
      <p:sp>
        <p:nvSpPr>
          <p:cNvPr id="7" name="Rechthoek 6"/>
          <p:cNvSpPr/>
          <p:nvPr/>
        </p:nvSpPr>
        <p:spPr>
          <a:xfrm>
            <a:off x="539552" y="1465011"/>
            <a:ext cx="5040560" cy="1384995"/>
          </a:xfrm>
          <a:prstGeom prst="rect">
            <a:avLst/>
          </a:prstGeom>
        </p:spPr>
        <p:txBody>
          <a:bodyPr wrap="square">
            <a:spAutoFit/>
          </a:bodyPr>
          <a:lstStyle/>
          <a:p>
            <a:pPr marL="285750" indent="-285750">
              <a:buFont typeface="Arial" panose="020B0604020202020204" pitchFamily="34" charset="0"/>
              <a:buChar char="•"/>
            </a:pPr>
            <a:r>
              <a:rPr lang="nl-NL" sz="1400" dirty="0"/>
              <a:t>Scouten</a:t>
            </a:r>
          </a:p>
          <a:p>
            <a:pPr marL="285750" indent="-285750">
              <a:buFont typeface="Arial" panose="020B0604020202020204" pitchFamily="34" charset="0"/>
              <a:buChar char="•"/>
            </a:pPr>
            <a:r>
              <a:rPr lang="nl-NL" sz="1400" dirty="0"/>
              <a:t>Op leeftijd selecteren en kennis inzet van Regio’s</a:t>
            </a:r>
          </a:p>
          <a:p>
            <a:pPr marL="285750" indent="-285750">
              <a:buFont typeface="Arial" panose="020B0604020202020204" pitchFamily="34" charset="0"/>
              <a:buChar char="•"/>
            </a:pPr>
            <a:r>
              <a:rPr lang="nl-NL" sz="1400" dirty="0"/>
              <a:t>Promotie versneld mogelijk maken</a:t>
            </a:r>
          </a:p>
          <a:p>
            <a:pPr marL="285750" indent="-285750">
              <a:buFont typeface="Arial" panose="020B0604020202020204" pitchFamily="34" charset="0"/>
              <a:buChar char="•"/>
            </a:pPr>
            <a:r>
              <a:rPr lang="nl-NL" sz="1400" dirty="0"/>
              <a:t>Bij geen succes of onvoldoende progressie herplaatsen mogelijk</a:t>
            </a:r>
            <a:endParaRPr lang="nl-NL" sz="1400" b="1" dirty="0">
              <a:solidFill>
                <a:srgbClr val="FF0000"/>
              </a:solidFill>
            </a:endParaRPr>
          </a:p>
          <a:p>
            <a:pPr marL="285750" indent="-285750">
              <a:buFont typeface="Arial" panose="020B0604020202020204" pitchFamily="34" charset="0"/>
              <a:buChar char="•"/>
            </a:pPr>
            <a:r>
              <a:rPr lang="nl-NL" sz="1400" dirty="0"/>
              <a:t>Elk jaar bewijzen op niveau</a:t>
            </a:r>
          </a:p>
        </p:txBody>
      </p:sp>
    </p:spTree>
    <p:extLst>
      <p:ext uri="{BB962C8B-B14F-4D97-AF65-F5344CB8AC3E}">
        <p14:creationId xmlns:p14="http://schemas.microsoft.com/office/powerpoint/2010/main" val="3168597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C- en D-scheidsrechters</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35</a:t>
            </a:fld>
            <a:endParaRPr lang="nl-NL"/>
          </a:p>
        </p:txBody>
      </p:sp>
      <p:sp>
        <p:nvSpPr>
          <p:cNvPr id="5" name="Tijdelijke aanduiding voor inhoud 4"/>
          <p:cNvSpPr>
            <a:spLocks noGrp="1"/>
          </p:cNvSpPr>
          <p:nvPr>
            <p:ph sz="half" idx="1"/>
          </p:nvPr>
        </p:nvSpPr>
        <p:spPr/>
        <p:txBody>
          <a:bodyPr/>
          <a:lstStyle/>
          <a:p>
            <a:r>
              <a:rPr lang="nl-NL" dirty="0"/>
              <a:t>Aanstellingen afstemmen op Regio’s en </a:t>
            </a:r>
            <a:r>
              <a:rPr lang="nl-NL" dirty="0" err="1"/>
              <a:t>vice</a:t>
            </a:r>
            <a:r>
              <a:rPr lang="nl-NL" dirty="0"/>
              <a:t> versa</a:t>
            </a:r>
          </a:p>
          <a:p>
            <a:r>
              <a:rPr lang="nl-NL" dirty="0"/>
              <a:t>Talenten en jonge scheidsrechters zijn al geselecteerd en opgenomen in plan “talentontwikkeling”</a:t>
            </a:r>
          </a:p>
          <a:p>
            <a:r>
              <a:rPr lang="nl-NL" dirty="0"/>
              <a:t>Samenwerking met Regio’s opzetten met deze groep</a:t>
            </a:r>
          </a:p>
          <a:p>
            <a:r>
              <a:rPr lang="nl-NL" dirty="0"/>
              <a:t>C- en D-scheidsrechters fluiten eveneens in Regio’s (overlap) in het kader van opleiden en samenwerken</a:t>
            </a:r>
          </a:p>
          <a:p>
            <a:r>
              <a:rPr lang="nl-NL" dirty="0"/>
              <a:t>Regio-scheidsrechters fluiten mee in bondwedstrijden (C – D niveau) in het kader van opleiden en samenwerken</a:t>
            </a:r>
          </a:p>
          <a:p>
            <a:endParaRPr lang="nl-NL" dirty="0"/>
          </a:p>
          <a:p>
            <a:pPr marL="0" indent="0" algn="ctr">
              <a:buNone/>
            </a:pPr>
            <a:r>
              <a:rPr lang="nl-NL" i="1" dirty="0"/>
              <a:t>Hoe word ik zo goed als ik dacht dat ik was. </a:t>
            </a:r>
          </a:p>
          <a:p>
            <a:endParaRPr lang="nl-NL" dirty="0"/>
          </a:p>
          <a:p>
            <a:endParaRPr lang="nl-NL" dirty="0"/>
          </a:p>
        </p:txBody>
      </p:sp>
    </p:spTree>
    <p:extLst>
      <p:ext uri="{BB962C8B-B14F-4D97-AF65-F5344CB8AC3E}">
        <p14:creationId xmlns:p14="http://schemas.microsoft.com/office/powerpoint/2010/main" val="37070516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A en B scheidsrechters</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36</a:t>
            </a:fld>
            <a:endParaRPr lang="nl-NL"/>
          </a:p>
        </p:txBody>
      </p:sp>
      <p:sp>
        <p:nvSpPr>
          <p:cNvPr id="5" name="Tijdelijke aanduiding voor inhoud 4"/>
          <p:cNvSpPr>
            <a:spLocks noGrp="1"/>
          </p:cNvSpPr>
          <p:nvPr>
            <p:ph sz="half" idx="1"/>
          </p:nvPr>
        </p:nvSpPr>
        <p:spPr>
          <a:xfrm>
            <a:off x="611187" y="1166813"/>
            <a:ext cx="7921626" cy="3637185"/>
          </a:xfrm>
        </p:spPr>
        <p:txBody>
          <a:bodyPr vert="horz" lIns="0" tIns="0" rIns="0" bIns="0" rtlCol="0" anchor="t">
            <a:noAutofit/>
          </a:bodyPr>
          <a:lstStyle/>
          <a:p>
            <a:r>
              <a:rPr lang="nl-NL" dirty="0"/>
              <a:t>Elke A en B scheidsrechter maakt een ontwikkelingsplan (POP) en volgt dat op</a:t>
            </a:r>
          </a:p>
          <a:p>
            <a:pPr lvl="1"/>
            <a:r>
              <a:rPr lang="nl-NL" dirty="0"/>
              <a:t>Target en wat je nodig hebt</a:t>
            </a:r>
          </a:p>
          <a:p>
            <a:pPr lvl="1"/>
            <a:r>
              <a:rPr lang="nl-NL" dirty="0"/>
              <a:t>Minimaal 2 x per jaar voortgangsgesprek met buddy</a:t>
            </a:r>
          </a:p>
          <a:p>
            <a:pPr marL="0" indent="0">
              <a:buNone/>
            </a:pPr>
            <a:endParaRPr lang="nl-NL" u="sng" dirty="0"/>
          </a:p>
          <a:p>
            <a:pPr marL="0" indent="0">
              <a:buNone/>
            </a:pPr>
            <a:r>
              <a:rPr lang="nl-NL" u="sng" dirty="0"/>
              <a:t>Begeleiden/Beoordelen</a:t>
            </a:r>
          </a:p>
          <a:p>
            <a:r>
              <a:rPr lang="nl-NL" dirty="0"/>
              <a:t>Begeleiden (feedback) in plaats van beoordelen (in beginsel)</a:t>
            </a:r>
          </a:p>
          <a:p>
            <a:r>
              <a:rPr lang="nl-NL" dirty="0"/>
              <a:t>Elk jaar bewijzen</a:t>
            </a:r>
          </a:p>
          <a:p>
            <a:r>
              <a:rPr lang="nl-NL" dirty="0"/>
              <a:t>Andere manier van beoordelen</a:t>
            </a:r>
          </a:p>
          <a:p>
            <a:r>
              <a:rPr lang="nl-NL" dirty="0"/>
              <a:t>Iedere wedstrijd begeleiden door (gelijkwaardige) collega</a:t>
            </a:r>
          </a:p>
          <a:p>
            <a:r>
              <a:rPr lang="nl-NL" dirty="0"/>
              <a:t>Indien geen beoordelaar aanwezig, korte feedback tussen scheidsrechters en coaches</a:t>
            </a:r>
          </a:p>
          <a:p>
            <a:r>
              <a:rPr lang="nl-NL" dirty="0"/>
              <a:t>Feedback cultuur en omgeving creëren</a:t>
            </a:r>
          </a:p>
          <a:p>
            <a:pPr marL="0" indent="0" algn="ctr">
              <a:buNone/>
            </a:pPr>
            <a:endParaRPr lang="nl-NL" i="1" dirty="0"/>
          </a:p>
          <a:p>
            <a:pPr marL="0" indent="0" algn="ctr">
              <a:buNone/>
            </a:pPr>
            <a:r>
              <a:rPr lang="nl-NL" i="1" dirty="0"/>
              <a:t>Hoe word ik zo goed als ik dacht dat ik was. </a:t>
            </a:r>
          </a:p>
          <a:p>
            <a:endParaRPr lang="nl-NL" dirty="0"/>
          </a:p>
          <a:p>
            <a:pPr marL="182563" lvl="1" indent="0">
              <a:buNone/>
            </a:pPr>
            <a:endParaRPr lang="nl-NL" dirty="0"/>
          </a:p>
        </p:txBody>
      </p:sp>
    </p:spTree>
    <p:extLst>
      <p:ext uri="{BB962C8B-B14F-4D97-AF65-F5344CB8AC3E}">
        <p14:creationId xmlns:p14="http://schemas.microsoft.com/office/powerpoint/2010/main" val="13388783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ctrTitle"/>
          </p:nvPr>
        </p:nvSpPr>
        <p:spPr/>
        <p:txBody>
          <a:bodyPr/>
          <a:lstStyle/>
          <a:p>
            <a:r>
              <a:rPr lang="nl-NL" dirty="0"/>
              <a:t>Internationals</a:t>
            </a:r>
          </a:p>
        </p:txBody>
      </p:sp>
    </p:spTree>
    <p:extLst>
      <p:ext uri="{BB962C8B-B14F-4D97-AF65-F5344CB8AC3E}">
        <p14:creationId xmlns:p14="http://schemas.microsoft.com/office/powerpoint/2010/main" val="40768041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Kandidaat internationals</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38</a:t>
            </a:fld>
            <a:endParaRPr lang="nl-NL"/>
          </a:p>
        </p:txBody>
      </p:sp>
      <p:sp>
        <p:nvSpPr>
          <p:cNvPr id="5" name="Tijdelijke aanduiding voor inhoud 4"/>
          <p:cNvSpPr>
            <a:spLocks noGrp="1"/>
          </p:cNvSpPr>
          <p:nvPr>
            <p:ph sz="half" idx="1"/>
          </p:nvPr>
        </p:nvSpPr>
        <p:spPr/>
        <p:txBody>
          <a:bodyPr/>
          <a:lstStyle/>
          <a:p>
            <a:r>
              <a:rPr lang="nl-NL" dirty="0"/>
              <a:t>Traject LEN-</a:t>
            </a:r>
            <a:r>
              <a:rPr lang="nl-NL" dirty="0" err="1"/>
              <a:t>clinic</a:t>
            </a:r>
            <a:r>
              <a:rPr lang="nl-NL" dirty="0"/>
              <a:t> start na afloop van voorgaand seizoen</a:t>
            </a:r>
          </a:p>
          <a:p>
            <a:endParaRPr lang="nl-NL" dirty="0"/>
          </a:p>
          <a:p>
            <a:r>
              <a:rPr lang="nl-NL" dirty="0"/>
              <a:t>Beoogde kandidaat intensief begeleiden vanaf start nieuwe seizoen (begeleiden bij voorkeur door (ex) </a:t>
            </a:r>
            <a:r>
              <a:rPr lang="nl-NL" dirty="0" err="1"/>
              <a:t>international</a:t>
            </a:r>
            <a:r>
              <a:rPr lang="nl-NL" dirty="0"/>
              <a:t> of mensen met internationale ervaring)</a:t>
            </a:r>
          </a:p>
          <a:p>
            <a:endParaRPr lang="nl-NL" dirty="0"/>
          </a:p>
          <a:p>
            <a:r>
              <a:rPr lang="nl-NL" dirty="0"/>
              <a:t>Tijdens winterstop evaluatie m.b.t. definitieve voordracht LEN-</a:t>
            </a:r>
            <a:r>
              <a:rPr lang="nl-NL" dirty="0" err="1"/>
              <a:t>clinic</a:t>
            </a:r>
            <a:endParaRPr lang="nl-NL" dirty="0"/>
          </a:p>
          <a:p>
            <a:endParaRPr lang="nl-NL" dirty="0"/>
          </a:p>
          <a:p>
            <a:r>
              <a:rPr lang="nl-NL" dirty="0"/>
              <a:t>Definitieve kandidaat tot start LEN-</a:t>
            </a:r>
            <a:r>
              <a:rPr lang="nl-NL" dirty="0" err="1"/>
              <a:t>clinic</a:t>
            </a:r>
            <a:r>
              <a:rPr lang="nl-NL" dirty="0"/>
              <a:t> op hoogwaardige wedstrijden intensief begeleiden (om 2-3 weken)</a:t>
            </a:r>
          </a:p>
          <a:p>
            <a:endParaRPr lang="nl-NL" dirty="0"/>
          </a:p>
          <a:p>
            <a:r>
              <a:rPr lang="nl-NL" dirty="0"/>
              <a:t>Na afronden LEN-</a:t>
            </a:r>
            <a:r>
              <a:rPr lang="nl-NL" dirty="0" err="1"/>
              <a:t>clinic</a:t>
            </a:r>
            <a:r>
              <a:rPr lang="nl-NL" dirty="0"/>
              <a:t>, “nazorg” ter verdere voorbereiding internationale carrière </a:t>
            </a:r>
          </a:p>
        </p:txBody>
      </p:sp>
    </p:spTree>
    <p:extLst>
      <p:ext uri="{BB962C8B-B14F-4D97-AF65-F5344CB8AC3E}">
        <p14:creationId xmlns:p14="http://schemas.microsoft.com/office/powerpoint/2010/main" val="23659278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Internationals</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39</a:t>
            </a:fld>
            <a:endParaRPr lang="nl-NL"/>
          </a:p>
        </p:txBody>
      </p:sp>
      <p:sp>
        <p:nvSpPr>
          <p:cNvPr id="5" name="Tijdelijke aanduiding voor inhoud 4"/>
          <p:cNvSpPr>
            <a:spLocks noGrp="1"/>
          </p:cNvSpPr>
          <p:nvPr>
            <p:ph sz="half" idx="1"/>
          </p:nvPr>
        </p:nvSpPr>
        <p:spPr/>
        <p:txBody>
          <a:bodyPr/>
          <a:lstStyle/>
          <a:p>
            <a:r>
              <a:rPr lang="nl-NL" dirty="0"/>
              <a:t>Benoeming </a:t>
            </a:r>
            <a:r>
              <a:rPr lang="nl-NL" dirty="0" err="1"/>
              <a:t>internationals</a:t>
            </a:r>
            <a:r>
              <a:rPr lang="nl-NL" dirty="0"/>
              <a:t> voor in eerste instantie vier jaar</a:t>
            </a:r>
          </a:p>
          <a:p>
            <a:endParaRPr lang="nl-NL" dirty="0"/>
          </a:p>
          <a:p>
            <a:r>
              <a:rPr lang="nl-NL" dirty="0"/>
              <a:t>Ieder jaar beoordelen (</a:t>
            </a:r>
            <a:r>
              <a:rPr lang="nl-NL" dirty="0" err="1"/>
              <a:t>inter</a:t>
            </a:r>
            <a:r>
              <a:rPr lang="nl-NL" dirty="0"/>
              <a:t>-)nationale prestaties</a:t>
            </a:r>
          </a:p>
          <a:p>
            <a:endParaRPr lang="nl-NL" dirty="0"/>
          </a:p>
          <a:p>
            <a:pPr marL="182563" lvl="1" indent="-182563">
              <a:buFont typeface="Arial" panose="020B0604020202020204" pitchFamily="34" charset="0"/>
              <a:buChar char="•"/>
            </a:pPr>
            <a:r>
              <a:rPr lang="nl-NL" dirty="0"/>
              <a:t>Om het jaar evalueren en besluiten of scheidsrechter voor een nieuwe periode van twee jaar wordt benoemd als International</a:t>
            </a:r>
          </a:p>
          <a:p>
            <a:pPr marL="182563" lvl="1" indent="-182563">
              <a:buFont typeface="Arial" panose="020B0604020202020204" pitchFamily="34" charset="0"/>
              <a:buChar char="•"/>
            </a:pPr>
            <a:endParaRPr lang="nl-NL" dirty="0"/>
          </a:p>
          <a:p>
            <a:pPr marL="182563" lvl="1" indent="-182563">
              <a:buFont typeface="Arial" panose="020B0604020202020204" pitchFamily="34" charset="0"/>
              <a:buChar char="•"/>
            </a:pPr>
            <a:r>
              <a:rPr lang="nl-NL" dirty="0"/>
              <a:t>Bij positieve resultaten en regelmatige aanstellingen, verlenging voor steeds twee jaar.</a:t>
            </a:r>
          </a:p>
          <a:p>
            <a:pPr marL="182563" lvl="1" indent="-182563">
              <a:buFont typeface="Arial" panose="020B0604020202020204" pitchFamily="34" charset="0"/>
              <a:buChar char="•"/>
            </a:pPr>
            <a:endParaRPr lang="nl-NL" dirty="0"/>
          </a:p>
          <a:p>
            <a:pPr marL="182563" lvl="1" indent="-182563">
              <a:buFont typeface="Arial" panose="020B0604020202020204" pitchFamily="34" charset="0"/>
              <a:buChar char="•"/>
            </a:pPr>
            <a:r>
              <a:rPr lang="nl-NL" dirty="0"/>
              <a:t>Bij geen succes of onvoldoende progressie uitstromen</a:t>
            </a:r>
          </a:p>
          <a:p>
            <a:pPr marL="182563" lvl="1" indent="-182563">
              <a:buFont typeface="Arial" panose="020B0604020202020204" pitchFamily="34" charset="0"/>
              <a:buChar char="•"/>
            </a:pPr>
            <a:endParaRPr lang="nl-NL" dirty="0"/>
          </a:p>
          <a:p>
            <a:pPr marL="182563" lvl="1" indent="-182563">
              <a:buFont typeface="Arial" panose="020B0604020202020204" pitchFamily="34" charset="0"/>
              <a:buChar char="•"/>
            </a:pPr>
            <a:endParaRPr lang="nl-NL" dirty="0"/>
          </a:p>
          <a:p>
            <a:pPr marL="182563" lvl="1" indent="-182563">
              <a:buFont typeface="Arial" panose="020B0604020202020204" pitchFamily="34" charset="0"/>
              <a:buChar char="•"/>
            </a:pPr>
            <a:endParaRPr lang="nl-NL" dirty="0"/>
          </a:p>
          <a:p>
            <a:pPr marL="182563" lvl="1" indent="-182563">
              <a:buFont typeface="Arial" panose="020B0604020202020204" pitchFamily="34" charset="0"/>
              <a:buChar char="•"/>
            </a:pPr>
            <a:endParaRPr lang="nl-NL" dirty="0"/>
          </a:p>
          <a:p>
            <a:endParaRPr lang="nl-NL" dirty="0"/>
          </a:p>
        </p:txBody>
      </p:sp>
    </p:spTree>
    <p:extLst>
      <p:ext uri="{BB962C8B-B14F-4D97-AF65-F5344CB8AC3E}">
        <p14:creationId xmlns:p14="http://schemas.microsoft.com/office/powerpoint/2010/main" val="10595977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Internationals voorwaarden</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40</a:t>
            </a:fld>
            <a:endParaRPr lang="nl-NL"/>
          </a:p>
        </p:txBody>
      </p:sp>
      <p:sp>
        <p:nvSpPr>
          <p:cNvPr id="5" name="Tijdelijke aanduiding voor inhoud 4"/>
          <p:cNvSpPr>
            <a:spLocks noGrp="1"/>
          </p:cNvSpPr>
          <p:nvPr>
            <p:ph sz="half" idx="1"/>
          </p:nvPr>
        </p:nvSpPr>
        <p:spPr/>
        <p:txBody>
          <a:bodyPr vert="horz" lIns="0" tIns="0" rIns="0" bIns="0" rtlCol="0" anchor="t">
            <a:noAutofit/>
          </a:bodyPr>
          <a:lstStyle/>
          <a:p>
            <a:pPr marL="182563" lvl="1" indent="-182563">
              <a:buFont typeface="Arial" panose="020B0604020202020204" pitchFamily="34" charset="0"/>
              <a:buChar char="•"/>
            </a:pPr>
            <a:r>
              <a:rPr lang="nl-NL" dirty="0"/>
              <a:t>Inzetbaarheidsnorm (nog nader te benoemen) </a:t>
            </a:r>
          </a:p>
          <a:p>
            <a:pPr marL="182563" lvl="1" indent="-182563">
              <a:buFont typeface="Arial" panose="020B0604020202020204" pitchFamily="34" charset="0"/>
              <a:buChar char="•"/>
            </a:pPr>
            <a:r>
              <a:rPr lang="nl-NL" dirty="0"/>
              <a:t>Ervaring en beschikbaar voor bondscompetitie (dames-, heren- en jeugdcompetitie) </a:t>
            </a:r>
          </a:p>
          <a:p>
            <a:pPr marL="182563" lvl="1" indent="-182563">
              <a:buFont typeface="Arial" panose="020B0604020202020204" pitchFamily="34" charset="0"/>
              <a:buChar char="•"/>
            </a:pPr>
            <a:r>
              <a:rPr lang="nl-NL" dirty="0"/>
              <a:t>Beschikbaar voor begeleiden en beoordelen</a:t>
            </a:r>
          </a:p>
          <a:p>
            <a:pPr marL="182563" lvl="1" indent="-182563">
              <a:buFont typeface="Arial" panose="020B0604020202020204" pitchFamily="34" charset="0"/>
              <a:buChar char="•"/>
            </a:pPr>
            <a:r>
              <a:rPr lang="nl-NL" dirty="0"/>
              <a:t>Beschikbaar voor oefenwedstrijden van Nederlandse (jeugd) teams</a:t>
            </a:r>
          </a:p>
          <a:p>
            <a:pPr marL="182563" lvl="1" indent="-182563">
              <a:buFont typeface="Arial" panose="020B0604020202020204" pitchFamily="34" charset="0"/>
              <a:buChar char="•"/>
            </a:pPr>
            <a:r>
              <a:rPr lang="nl-NL" dirty="0"/>
              <a:t>Lichamelijke en geestelijke fitheid (keuring iedere twee jaar sportarts)</a:t>
            </a:r>
          </a:p>
          <a:p>
            <a:pPr marL="182563" lvl="1" indent="-182563">
              <a:buFont typeface="Arial" panose="020B0604020202020204" pitchFamily="34" charset="0"/>
              <a:buChar char="•"/>
            </a:pPr>
            <a:r>
              <a:rPr lang="nl-NL" dirty="0"/>
              <a:t>Gezonde uitstraling die past bij topsport, representatief, correcte uitstraling als vert. bond</a:t>
            </a:r>
          </a:p>
          <a:p>
            <a:pPr marL="182563" lvl="1" indent="-182563">
              <a:buFont typeface="Arial" panose="020B0604020202020204" pitchFamily="34" charset="0"/>
              <a:buChar char="•"/>
            </a:pPr>
            <a:r>
              <a:rPr lang="nl-NL" dirty="0"/>
              <a:t>Goede beheersing van Engelse taal</a:t>
            </a:r>
          </a:p>
          <a:p>
            <a:pPr marL="182563" lvl="1" indent="-182563">
              <a:buFont typeface="Arial" panose="020B0604020202020204" pitchFamily="34" charset="0"/>
              <a:buChar char="•"/>
            </a:pPr>
            <a:endParaRPr lang="nl-NL" dirty="0"/>
          </a:p>
          <a:p>
            <a:pPr marL="182563" lvl="1" indent="-182563">
              <a:buFont typeface="Arial" panose="020B0604020202020204" pitchFamily="34" charset="0"/>
              <a:buChar char="•"/>
            </a:pPr>
            <a:endParaRPr lang="nl-NL" dirty="0"/>
          </a:p>
          <a:p>
            <a:pPr marL="182563" lvl="1" indent="-182563">
              <a:buFont typeface="Arial" panose="020B0604020202020204" pitchFamily="34" charset="0"/>
              <a:buChar char="•"/>
            </a:pPr>
            <a:endParaRPr lang="nl-NL" dirty="0"/>
          </a:p>
          <a:p>
            <a:pPr marL="182563" lvl="1" indent="-182563">
              <a:buFont typeface="Arial" panose="020B0604020202020204" pitchFamily="34" charset="0"/>
              <a:buChar char="•"/>
            </a:pPr>
            <a:endParaRPr lang="nl-NL" dirty="0"/>
          </a:p>
          <a:p>
            <a:endParaRPr lang="nl-NL" dirty="0"/>
          </a:p>
        </p:txBody>
      </p:sp>
    </p:spTree>
    <p:extLst>
      <p:ext uri="{BB962C8B-B14F-4D97-AF65-F5344CB8AC3E}">
        <p14:creationId xmlns:p14="http://schemas.microsoft.com/office/powerpoint/2010/main" val="18672763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Internationals voorwaarden</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41</a:t>
            </a:fld>
            <a:endParaRPr lang="nl-NL"/>
          </a:p>
        </p:txBody>
      </p:sp>
      <p:sp>
        <p:nvSpPr>
          <p:cNvPr id="5" name="Tijdelijke aanduiding voor inhoud 4"/>
          <p:cNvSpPr>
            <a:spLocks noGrp="1"/>
          </p:cNvSpPr>
          <p:nvPr>
            <p:ph sz="half" idx="1"/>
          </p:nvPr>
        </p:nvSpPr>
        <p:spPr/>
        <p:txBody>
          <a:bodyPr vert="horz" lIns="0" tIns="0" rIns="0" bIns="0" rtlCol="0" anchor="t">
            <a:noAutofit/>
          </a:bodyPr>
          <a:lstStyle/>
          <a:p>
            <a:pPr marL="0" indent="0">
              <a:buNone/>
            </a:pPr>
            <a:endParaRPr lang="nl-NL" dirty="0"/>
          </a:p>
          <a:p>
            <a:r>
              <a:rPr lang="nl-NL" dirty="0"/>
              <a:t>Na aanwezigheid toernooi verslag uitbrengen aan PH over:</a:t>
            </a:r>
          </a:p>
          <a:p>
            <a:pPr lvl="1"/>
            <a:r>
              <a:rPr lang="nl-NL" dirty="0"/>
              <a:t>Algemeen over toernooi</a:t>
            </a:r>
          </a:p>
          <a:p>
            <a:pPr lvl="1"/>
            <a:r>
              <a:rPr lang="nl-NL" dirty="0"/>
              <a:t>Wedstrijden</a:t>
            </a:r>
          </a:p>
          <a:p>
            <a:pPr lvl="1"/>
            <a:r>
              <a:rPr lang="nl-NL" dirty="0"/>
              <a:t>Spelregelinstructies</a:t>
            </a:r>
          </a:p>
          <a:p>
            <a:pPr lvl="1"/>
            <a:r>
              <a:rPr lang="nl-NL" dirty="0"/>
              <a:t>Trends</a:t>
            </a:r>
          </a:p>
          <a:p>
            <a:pPr lvl="1"/>
            <a:r>
              <a:rPr lang="nl-NL" dirty="0"/>
              <a:t>Bijzonderheden</a:t>
            </a:r>
          </a:p>
          <a:p>
            <a:endParaRPr lang="nl-NL" dirty="0"/>
          </a:p>
          <a:p>
            <a:r>
              <a:rPr lang="nl-NL" dirty="0"/>
              <a:t>Kennisoverdracht aan en opleiden van overige scheidsrechters</a:t>
            </a:r>
          </a:p>
          <a:p>
            <a:endParaRPr lang="nl-NL" dirty="0"/>
          </a:p>
        </p:txBody>
      </p:sp>
    </p:spTree>
    <p:extLst>
      <p:ext uri="{BB962C8B-B14F-4D97-AF65-F5344CB8AC3E}">
        <p14:creationId xmlns:p14="http://schemas.microsoft.com/office/powerpoint/2010/main" val="21478596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Internationals opleiding</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42</a:t>
            </a:fld>
            <a:endParaRPr lang="nl-NL"/>
          </a:p>
        </p:txBody>
      </p:sp>
      <p:sp>
        <p:nvSpPr>
          <p:cNvPr id="5" name="Tijdelijke aanduiding voor inhoud 4"/>
          <p:cNvSpPr>
            <a:spLocks noGrp="1"/>
          </p:cNvSpPr>
          <p:nvPr>
            <p:ph sz="half" idx="1"/>
          </p:nvPr>
        </p:nvSpPr>
        <p:spPr>
          <a:xfrm>
            <a:off x="611187" y="1166813"/>
            <a:ext cx="7921626" cy="3457575"/>
          </a:xfrm>
        </p:spPr>
        <p:txBody>
          <a:bodyPr vert="horz" lIns="0" tIns="0" rIns="0" bIns="0" rtlCol="0" anchor="t">
            <a:noAutofit/>
          </a:bodyPr>
          <a:lstStyle/>
          <a:p>
            <a:r>
              <a:rPr lang="nl-NL" dirty="0"/>
              <a:t>Elke Internationale scheidsrechter maakt een ontwikkelingsplan (POP) en volgt dat op</a:t>
            </a:r>
          </a:p>
          <a:p>
            <a:pPr lvl="1"/>
            <a:r>
              <a:rPr lang="nl-NL" dirty="0"/>
              <a:t>Targets en wat je nodig hebt</a:t>
            </a:r>
          </a:p>
          <a:p>
            <a:pPr lvl="1"/>
            <a:r>
              <a:rPr lang="nl-NL" dirty="0"/>
              <a:t>Minimaal 2 x per jaar voortgangsgesprek met buddy en portefeuillehouder </a:t>
            </a:r>
            <a:r>
              <a:rPr lang="nl-NL" dirty="0" err="1"/>
              <a:t>Internationals</a:t>
            </a:r>
            <a:endParaRPr lang="nl-NL" b="1" dirty="0">
              <a:solidFill>
                <a:srgbClr val="FF0000"/>
              </a:solidFill>
            </a:endParaRPr>
          </a:p>
          <a:p>
            <a:pPr lvl="1"/>
            <a:r>
              <a:rPr lang="nl-NL" dirty="0"/>
              <a:t>Gezamenlijk plan maken met internationals in een weekend in oktober 2016</a:t>
            </a:r>
          </a:p>
          <a:p>
            <a:pPr marL="0" indent="0">
              <a:buNone/>
            </a:pPr>
            <a:endParaRPr lang="nl-NL" dirty="0"/>
          </a:p>
          <a:p>
            <a:pPr marL="0" indent="0">
              <a:buNone/>
            </a:pPr>
            <a:r>
              <a:rPr lang="nl-NL" dirty="0"/>
              <a:t>Begeleiden/Beoordelen (lijst maken wie begeleidt/beoordeelt)</a:t>
            </a:r>
          </a:p>
          <a:p>
            <a:r>
              <a:rPr lang="nl-NL" dirty="0"/>
              <a:t>Begeleiden door ex-internationals/ geen beoordelingen</a:t>
            </a:r>
          </a:p>
          <a:p>
            <a:r>
              <a:rPr lang="nl-NL" dirty="0"/>
              <a:t>Feedback geven </a:t>
            </a:r>
          </a:p>
          <a:p>
            <a:r>
              <a:rPr lang="nl-NL" dirty="0"/>
              <a:t>Nederlandse delegates LEN en FINA bij betrekken</a:t>
            </a:r>
          </a:p>
          <a:p>
            <a:r>
              <a:rPr lang="nl-NL" dirty="0"/>
              <a:t>Beleid verder bepalen vanuit behoefte internationals</a:t>
            </a:r>
          </a:p>
          <a:p>
            <a:pPr marL="0" indent="0">
              <a:buNone/>
            </a:pPr>
            <a:endParaRPr lang="nl-NL" dirty="0"/>
          </a:p>
        </p:txBody>
      </p:sp>
    </p:spTree>
    <p:extLst>
      <p:ext uri="{BB962C8B-B14F-4D97-AF65-F5344CB8AC3E}">
        <p14:creationId xmlns:p14="http://schemas.microsoft.com/office/powerpoint/2010/main" val="31649738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Randvoorwaarden</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43</a:t>
            </a:fld>
            <a:endParaRPr lang="nl-NL"/>
          </a:p>
        </p:txBody>
      </p:sp>
      <p:sp>
        <p:nvSpPr>
          <p:cNvPr id="5" name="Tijdelijke aanduiding voor inhoud 4"/>
          <p:cNvSpPr>
            <a:spLocks noGrp="1"/>
          </p:cNvSpPr>
          <p:nvPr>
            <p:ph sz="half" idx="1"/>
          </p:nvPr>
        </p:nvSpPr>
        <p:spPr/>
        <p:txBody>
          <a:bodyPr/>
          <a:lstStyle/>
          <a:p>
            <a:r>
              <a:rPr lang="nl-NL" dirty="0"/>
              <a:t>Regelmatig organiseren internationale toernooien in Nederland</a:t>
            </a:r>
          </a:p>
          <a:p>
            <a:endParaRPr lang="nl-NL" dirty="0"/>
          </a:p>
          <a:p>
            <a:r>
              <a:rPr lang="nl-NL" dirty="0"/>
              <a:t>Vaste of permanente deelname clubteams en vertegenwoordigende bondsteams aan internationale evenementen</a:t>
            </a:r>
          </a:p>
          <a:p>
            <a:endParaRPr lang="nl-NL" dirty="0"/>
          </a:p>
          <a:p>
            <a:r>
              <a:rPr lang="nl-NL" dirty="0"/>
              <a:t>1x per twee jaar FINA- of LEN-</a:t>
            </a:r>
            <a:r>
              <a:rPr lang="nl-NL" dirty="0" err="1"/>
              <a:t>clinic</a:t>
            </a:r>
            <a:r>
              <a:rPr lang="nl-NL" dirty="0"/>
              <a:t> organiseren in Nederland</a:t>
            </a:r>
          </a:p>
          <a:p>
            <a:endParaRPr lang="nl-NL" dirty="0"/>
          </a:p>
          <a:p>
            <a:endParaRPr lang="nl-NL" dirty="0"/>
          </a:p>
          <a:p>
            <a:endParaRPr lang="nl-NL" dirty="0"/>
          </a:p>
          <a:p>
            <a:endParaRPr lang="nl-NL" dirty="0"/>
          </a:p>
          <a:p>
            <a:endParaRPr lang="nl-NL" dirty="0"/>
          </a:p>
        </p:txBody>
      </p:sp>
    </p:spTree>
    <p:extLst>
      <p:ext uri="{BB962C8B-B14F-4D97-AF65-F5344CB8AC3E}">
        <p14:creationId xmlns:p14="http://schemas.microsoft.com/office/powerpoint/2010/main" val="35408912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ctrTitle"/>
          </p:nvPr>
        </p:nvSpPr>
        <p:spPr/>
        <p:txBody>
          <a:bodyPr/>
          <a:lstStyle/>
          <a:p>
            <a:r>
              <a:rPr lang="nl-NL" dirty="0"/>
              <a:t>Beoordelaars en W officials </a:t>
            </a:r>
          </a:p>
        </p:txBody>
      </p:sp>
    </p:spTree>
    <p:extLst>
      <p:ext uri="{BB962C8B-B14F-4D97-AF65-F5344CB8AC3E}">
        <p14:creationId xmlns:p14="http://schemas.microsoft.com/office/powerpoint/2010/main" val="23551502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Beoordelaars	</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45</a:t>
            </a:fld>
            <a:endParaRPr lang="nl-NL"/>
          </a:p>
        </p:txBody>
      </p:sp>
      <p:sp>
        <p:nvSpPr>
          <p:cNvPr id="5" name="Tijdelijke aanduiding voor inhoud 4"/>
          <p:cNvSpPr>
            <a:spLocks noGrp="1"/>
          </p:cNvSpPr>
          <p:nvPr>
            <p:ph sz="half" idx="1"/>
          </p:nvPr>
        </p:nvSpPr>
        <p:spPr/>
        <p:txBody>
          <a:bodyPr/>
          <a:lstStyle/>
          <a:p>
            <a:r>
              <a:rPr lang="nl-NL" dirty="0"/>
              <a:t>Opleiding</a:t>
            </a:r>
          </a:p>
          <a:p>
            <a:r>
              <a:rPr lang="nl-NL" dirty="0"/>
              <a:t>E-</a:t>
            </a:r>
            <a:r>
              <a:rPr lang="nl-NL" dirty="0" err="1"/>
              <a:t>learning</a:t>
            </a:r>
            <a:r>
              <a:rPr lang="nl-NL" dirty="0"/>
              <a:t>/examens</a:t>
            </a:r>
          </a:p>
          <a:p>
            <a:r>
              <a:rPr lang="nl-NL" dirty="0"/>
              <a:t>Uniformiteit</a:t>
            </a:r>
          </a:p>
          <a:p>
            <a:pPr marL="366713" lvl="2" indent="-182563"/>
            <a:r>
              <a:rPr lang="nl-NL" dirty="0"/>
              <a:t>Met alle beoordelaars paar wedstrijden bekeken en bespreken</a:t>
            </a:r>
          </a:p>
          <a:p>
            <a:pPr marL="182563" lvl="1" indent="-182563"/>
            <a:r>
              <a:rPr lang="nl-NL" dirty="0"/>
              <a:t>Niveau verschillen beoordelaars inzichtelijk maken</a:t>
            </a:r>
          </a:p>
          <a:p>
            <a:pPr marL="182563" lvl="1" indent="-182563"/>
            <a:r>
              <a:rPr lang="nl-NL" dirty="0"/>
              <a:t>Beoordelaars A-groep, beoordelaars bond en regio’s opleiden (</a:t>
            </a:r>
            <a:r>
              <a:rPr lang="nl-NL" dirty="0" err="1"/>
              <a:t>opleidingsdag</a:t>
            </a:r>
            <a:r>
              <a:rPr lang="nl-NL" dirty="0"/>
              <a:t> bv)</a:t>
            </a:r>
          </a:p>
          <a:p>
            <a:pPr marL="182563" lvl="1" indent="-182563"/>
            <a:endParaRPr lang="nl-NL" dirty="0"/>
          </a:p>
          <a:p>
            <a:pPr marL="182563" lvl="1" indent="-182563"/>
            <a:r>
              <a:rPr lang="nl-NL" dirty="0"/>
              <a:t>Beoordelen anders opzetten</a:t>
            </a:r>
          </a:p>
          <a:p>
            <a:pPr marL="366713" lvl="2" indent="-182563"/>
            <a:r>
              <a:rPr lang="nl-NL" dirty="0"/>
              <a:t>± 30 man promotie per categorie, waarom dan “1.000” beoordelingen maken</a:t>
            </a:r>
          </a:p>
          <a:p>
            <a:pPr marL="366713" lvl="2" indent="-182563"/>
            <a:r>
              <a:rPr lang="nl-NL" dirty="0"/>
              <a:t>Groep definiëren en aangeven hoeveel te beoordelen: hoe en wanneer zelf in te delen</a:t>
            </a:r>
          </a:p>
          <a:p>
            <a:pPr marL="366713" lvl="2" indent="-182563"/>
            <a:endParaRPr lang="nl-NL" dirty="0"/>
          </a:p>
          <a:p>
            <a:endParaRPr lang="nl-NL" dirty="0"/>
          </a:p>
        </p:txBody>
      </p:sp>
    </p:spTree>
    <p:extLst>
      <p:ext uri="{BB962C8B-B14F-4D97-AF65-F5344CB8AC3E}">
        <p14:creationId xmlns:p14="http://schemas.microsoft.com/office/powerpoint/2010/main" val="5433054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W-officials</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46</a:t>
            </a:fld>
            <a:endParaRPr lang="nl-NL"/>
          </a:p>
        </p:txBody>
      </p:sp>
      <p:sp>
        <p:nvSpPr>
          <p:cNvPr id="5" name="Tijdelijke aanduiding voor inhoud 4"/>
          <p:cNvSpPr>
            <a:spLocks noGrp="1"/>
          </p:cNvSpPr>
          <p:nvPr>
            <p:ph sz="half" idx="1"/>
          </p:nvPr>
        </p:nvSpPr>
        <p:spPr/>
        <p:txBody>
          <a:bodyPr/>
          <a:lstStyle/>
          <a:p>
            <a:r>
              <a:rPr lang="nl-NL" dirty="0"/>
              <a:t>E-</a:t>
            </a:r>
            <a:r>
              <a:rPr lang="nl-NL" dirty="0" err="1"/>
              <a:t>learning</a:t>
            </a:r>
            <a:r>
              <a:rPr lang="nl-NL" dirty="0"/>
              <a:t>  + 1 avond praktijk en examen</a:t>
            </a:r>
          </a:p>
          <a:p>
            <a:r>
              <a:rPr lang="nl-NL" dirty="0"/>
              <a:t>Laagdrempelig</a:t>
            </a:r>
          </a:p>
          <a:p>
            <a:r>
              <a:rPr lang="nl-NL" dirty="0"/>
              <a:t>16 jaar en ouder</a:t>
            </a:r>
          </a:p>
          <a:p>
            <a:endParaRPr lang="nl-NL" dirty="0"/>
          </a:p>
          <a:p>
            <a:r>
              <a:rPr lang="nl-NL" dirty="0"/>
              <a:t>Twee categorieën maken Eredivisie /1</a:t>
            </a:r>
            <a:r>
              <a:rPr lang="nl-NL" baseline="30000" dirty="0"/>
              <a:t>e</a:t>
            </a:r>
            <a:r>
              <a:rPr lang="nl-NL" dirty="0"/>
              <a:t> divisie en rest</a:t>
            </a:r>
          </a:p>
          <a:p>
            <a:pPr lvl="1"/>
            <a:r>
              <a:rPr lang="nl-NL" dirty="0"/>
              <a:t>Eredivisie aanvullende opleiding/training</a:t>
            </a:r>
          </a:p>
          <a:p>
            <a:pPr lvl="1"/>
            <a:r>
              <a:rPr lang="nl-NL" dirty="0"/>
              <a:t>Verwachtingen helder maken</a:t>
            </a:r>
          </a:p>
          <a:p>
            <a:pPr lvl="1"/>
            <a:r>
              <a:rPr lang="nl-NL" dirty="0"/>
              <a:t>Begeleiding jurytafel door extra official (b.v. A-scheidsrechter) tijdens play offs</a:t>
            </a:r>
          </a:p>
          <a:p>
            <a:pPr marL="357188" lvl="2" indent="0">
              <a:buNone/>
            </a:pPr>
            <a:r>
              <a:rPr lang="nl-NL" dirty="0"/>
              <a:t>(tevens feedback voor scheidsrechters die fluiten)</a:t>
            </a:r>
          </a:p>
          <a:p>
            <a:pPr marL="357188" lvl="2" indent="0">
              <a:buNone/>
            </a:pPr>
            <a:r>
              <a:rPr lang="nl-NL" dirty="0"/>
              <a:t>Helder maken wat taken en verantwoordelijkheden zijn </a:t>
            </a:r>
          </a:p>
          <a:p>
            <a:pPr lvl="1"/>
            <a:endParaRPr lang="nl-NL" dirty="0"/>
          </a:p>
        </p:txBody>
      </p:sp>
    </p:spTree>
    <p:extLst>
      <p:ext uri="{BB962C8B-B14F-4D97-AF65-F5344CB8AC3E}">
        <p14:creationId xmlns:p14="http://schemas.microsoft.com/office/powerpoint/2010/main" val="23011233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ctrTitle"/>
          </p:nvPr>
        </p:nvSpPr>
        <p:spPr/>
        <p:txBody>
          <a:bodyPr/>
          <a:lstStyle/>
          <a:p>
            <a:r>
              <a:rPr lang="nl-NL" dirty="0"/>
              <a:t>Overige zaken </a:t>
            </a:r>
          </a:p>
        </p:txBody>
      </p:sp>
    </p:spTree>
    <p:extLst>
      <p:ext uri="{BB962C8B-B14F-4D97-AF65-F5344CB8AC3E}">
        <p14:creationId xmlns:p14="http://schemas.microsoft.com/office/powerpoint/2010/main" val="17975887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Nazorg</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48</a:t>
            </a:fld>
            <a:endParaRPr lang="nl-NL"/>
          </a:p>
        </p:txBody>
      </p:sp>
      <p:sp>
        <p:nvSpPr>
          <p:cNvPr id="5" name="Tijdelijke aanduiding voor inhoud 4"/>
          <p:cNvSpPr>
            <a:spLocks noGrp="1"/>
          </p:cNvSpPr>
          <p:nvPr>
            <p:ph sz="half" idx="1"/>
          </p:nvPr>
        </p:nvSpPr>
        <p:spPr/>
        <p:txBody>
          <a:bodyPr vert="horz" lIns="0" tIns="0" rIns="0" bIns="0" rtlCol="0" anchor="t">
            <a:noAutofit/>
          </a:bodyPr>
          <a:lstStyle/>
          <a:p>
            <a:r>
              <a:rPr lang="nl-NL" dirty="0"/>
              <a:t>Op incidenten -&gt; incidentenlijn</a:t>
            </a:r>
          </a:p>
          <a:p>
            <a:pPr lvl="1"/>
            <a:r>
              <a:rPr lang="nl-NL" dirty="0"/>
              <a:t>Hoe kom je aan de informatie die relevant is</a:t>
            </a:r>
          </a:p>
          <a:p>
            <a:pPr lvl="2"/>
            <a:r>
              <a:rPr lang="nl-NL" dirty="0"/>
              <a:t>Melden van incidenten eenvoudiger maken</a:t>
            </a:r>
          </a:p>
          <a:p>
            <a:pPr lvl="2"/>
            <a:r>
              <a:rPr lang="nl-NL" dirty="0"/>
              <a:t>Duidelijk maken wat het doel is en wat er mee wordt gedaan en hoe er wordt gereageerd</a:t>
            </a:r>
          </a:p>
          <a:p>
            <a:r>
              <a:rPr lang="nl-NL" dirty="0"/>
              <a:t>Onvrede beoordelingen(ombudsfunctie); 		alle niveaus</a:t>
            </a:r>
          </a:p>
          <a:p>
            <a:r>
              <a:rPr lang="nl-NL" dirty="0"/>
              <a:t>Problemen tijdens wedstrijden of met teams;		alle niveaus</a:t>
            </a:r>
          </a:p>
          <a:p>
            <a:r>
              <a:rPr lang="nl-NL" dirty="0"/>
              <a:t>Geschil met begeleiders/ beoordelaars; 		alle niveaus</a:t>
            </a:r>
          </a:p>
          <a:p>
            <a:endParaRPr lang="nl-NL" dirty="0"/>
          </a:p>
          <a:p>
            <a:r>
              <a:rPr lang="nl-NL" dirty="0"/>
              <a:t>Verantwoordelijkheden ontvanger incidenten benoemen en stroomlijnen in procedure</a:t>
            </a:r>
          </a:p>
          <a:p>
            <a:endParaRPr lang="nl-NL" dirty="0"/>
          </a:p>
          <a:p>
            <a:endParaRPr lang="nl-NL" dirty="0"/>
          </a:p>
        </p:txBody>
      </p:sp>
    </p:spTree>
    <p:extLst>
      <p:ext uri="{BB962C8B-B14F-4D97-AF65-F5344CB8AC3E}">
        <p14:creationId xmlns:p14="http://schemas.microsoft.com/office/powerpoint/2010/main" val="25355569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Overig (1)</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49</a:t>
            </a:fld>
            <a:endParaRPr lang="nl-NL"/>
          </a:p>
        </p:txBody>
      </p:sp>
      <p:sp>
        <p:nvSpPr>
          <p:cNvPr id="5" name="Tijdelijke aanduiding voor inhoud 4"/>
          <p:cNvSpPr>
            <a:spLocks noGrp="1"/>
          </p:cNvSpPr>
          <p:nvPr>
            <p:ph sz="half" idx="1"/>
          </p:nvPr>
        </p:nvSpPr>
        <p:spPr>
          <a:xfrm>
            <a:off x="611187" y="1166813"/>
            <a:ext cx="7921626" cy="3457575"/>
          </a:xfrm>
        </p:spPr>
        <p:txBody>
          <a:bodyPr vert="horz" lIns="0" tIns="0" rIns="0" bIns="0" rtlCol="0" anchor="t">
            <a:noAutofit/>
          </a:bodyPr>
          <a:lstStyle/>
          <a:p>
            <a:pPr marL="0" indent="0">
              <a:buNone/>
            </a:pPr>
            <a:r>
              <a:rPr lang="nl-NL" dirty="0"/>
              <a:t>Algemeen</a:t>
            </a:r>
          </a:p>
          <a:p>
            <a:r>
              <a:rPr lang="nl-NL" dirty="0"/>
              <a:t>Fasering plannen</a:t>
            </a:r>
          </a:p>
          <a:p>
            <a:r>
              <a:rPr lang="nl-NL" dirty="0"/>
              <a:t>Elke scheidsrechter fluit en beoordeelt</a:t>
            </a:r>
          </a:p>
          <a:p>
            <a:pPr marL="0" indent="0">
              <a:buNone/>
            </a:pPr>
            <a:endParaRPr lang="nl-NL" dirty="0"/>
          </a:p>
          <a:p>
            <a:pPr marL="0" indent="0">
              <a:buNone/>
            </a:pPr>
            <a:r>
              <a:rPr lang="nl-NL" dirty="0"/>
              <a:t>Opleiden</a:t>
            </a:r>
          </a:p>
          <a:p>
            <a:r>
              <a:rPr lang="nl-NL" dirty="0"/>
              <a:t>Scoutingsprogramma opzetten implementeren</a:t>
            </a:r>
          </a:p>
          <a:p>
            <a:r>
              <a:rPr lang="nl-NL" dirty="0"/>
              <a:t>Video materiaal verzamelen (iemand laten opnemen, laten verzamelen)</a:t>
            </a:r>
          </a:p>
          <a:p>
            <a:r>
              <a:rPr lang="nl-NL" dirty="0"/>
              <a:t>Scheidsrechters bijeenkomsten: beelden verschillende niveaus verzamelen</a:t>
            </a:r>
          </a:p>
          <a:p>
            <a:pPr marL="0" indent="0">
              <a:buNone/>
            </a:pPr>
            <a:endParaRPr lang="nl-NL" dirty="0"/>
          </a:p>
          <a:p>
            <a:pPr marL="0" indent="0">
              <a:buNone/>
            </a:pPr>
            <a:r>
              <a:rPr lang="nl-NL" dirty="0"/>
              <a:t>Begeleiden/beoordelen</a:t>
            </a:r>
          </a:p>
          <a:p>
            <a:r>
              <a:rPr lang="nl-NL" dirty="0"/>
              <a:t>Demotie uitwerken en implementeren</a:t>
            </a:r>
          </a:p>
          <a:p>
            <a:endParaRPr lang="nl-NL" dirty="0"/>
          </a:p>
          <a:p>
            <a:pPr marL="0" indent="0">
              <a:buNone/>
            </a:pPr>
            <a:endParaRPr lang="nl-NL" dirty="0"/>
          </a:p>
          <a:p>
            <a:endParaRPr lang="nl-NL" dirty="0"/>
          </a:p>
        </p:txBody>
      </p:sp>
    </p:spTree>
    <p:extLst>
      <p:ext uri="{BB962C8B-B14F-4D97-AF65-F5344CB8AC3E}">
        <p14:creationId xmlns:p14="http://schemas.microsoft.com/office/powerpoint/2010/main" val="19443144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Overig (2)</a:t>
            </a:r>
          </a:p>
        </p:txBody>
      </p:sp>
      <p:sp>
        <p:nvSpPr>
          <p:cNvPr id="4" name="Tijdelijke aanduiding voor dianummer 3"/>
          <p:cNvSpPr>
            <a:spLocks noGrp="1"/>
          </p:cNvSpPr>
          <p:nvPr>
            <p:ph type="sldNum" sz="quarter" idx="12"/>
          </p:nvPr>
        </p:nvSpPr>
        <p:spPr/>
        <p:txBody>
          <a:bodyPr/>
          <a:lstStyle/>
          <a:p>
            <a:fld id="{C794A028-16E5-4433-82A8-E5F8AFB86559}" type="slidenum">
              <a:rPr lang="nl-NL" smtClean="0"/>
              <a:t>50</a:t>
            </a:fld>
            <a:endParaRPr lang="nl-NL"/>
          </a:p>
        </p:txBody>
      </p:sp>
      <p:sp>
        <p:nvSpPr>
          <p:cNvPr id="5" name="Tijdelijke aanduiding voor inhoud 4"/>
          <p:cNvSpPr>
            <a:spLocks noGrp="1"/>
          </p:cNvSpPr>
          <p:nvPr>
            <p:ph sz="half" idx="1"/>
          </p:nvPr>
        </p:nvSpPr>
        <p:spPr/>
        <p:txBody>
          <a:bodyPr vert="horz" lIns="0" tIns="0" rIns="0" bIns="0" rtlCol="0" anchor="t">
            <a:noAutofit/>
          </a:bodyPr>
          <a:lstStyle/>
          <a:p>
            <a:pPr marL="0" indent="0">
              <a:buNone/>
            </a:pPr>
            <a:r>
              <a:rPr lang="nl-NL" dirty="0"/>
              <a:t>Aanstellingen</a:t>
            </a:r>
          </a:p>
          <a:p>
            <a:r>
              <a:rPr lang="nl-NL" dirty="0"/>
              <a:t>Aanstellingen Eredivisie (</a:t>
            </a:r>
            <a:r>
              <a:rPr lang="nl-NL" dirty="0" err="1"/>
              <a:t>res</a:t>
            </a:r>
            <a:r>
              <a:rPr lang="nl-NL" dirty="0"/>
              <a:t>. divisie)en 1</a:t>
            </a:r>
            <a:r>
              <a:rPr lang="nl-NL" baseline="30000" dirty="0"/>
              <a:t>e</a:t>
            </a:r>
            <a:r>
              <a:rPr lang="nl-NL" dirty="0"/>
              <a:t> klasse kort van te voren </a:t>
            </a:r>
            <a:endParaRPr lang="nl-NL" dirty="0">
              <a:solidFill>
                <a:srgbClr val="FF0000"/>
              </a:solidFill>
            </a:endParaRPr>
          </a:p>
          <a:p>
            <a:r>
              <a:rPr lang="nl-NL" dirty="0"/>
              <a:t>Aantallen wedstrijden voor A’s te fluiten</a:t>
            </a:r>
          </a:p>
          <a:p>
            <a:pPr lvl="1"/>
            <a:r>
              <a:rPr lang="nl-NL" dirty="0"/>
              <a:t>Achtergrond waarom A’s fluiten wat is het doel van de competitie</a:t>
            </a:r>
          </a:p>
          <a:p>
            <a:r>
              <a:rPr lang="nl-NL" dirty="0"/>
              <a:t>Wat behoort tot het fluiten op A-niveau</a:t>
            </a:r>
          </a:p>
          <a:p>
            <a:endParaRPr lang="nl-NL" dirty="0"/>
          </a:p>
          <a:p>
            <a:pPr marL="0" indent="0">
              <a:buNone/>
            </a:pPr>
            <a:r>
              <a:rPr lang="nl-NL" dirty="0"/>
              <a:t>Competitie</a:t>
            </a:r>
          </a:p>
          <a:p>
            <a:r>
              <a:rPr lang="nl-NL" dirty="0"/>
              <a:t>B-jeugd: eerst sterkte bepalen en dan indelen </a:t>
            </a:r>
          </a:p>
          <a:p>
            <a:endParaRPr lang="nl-NL" dirty="0"/>
          </a:p>
          <a:p>
            <a:pPr marL="0" indent="0">
              <a:buNone/>
            </a:pPr>
            <a:endParaRPr lang="nl-NL" dirty="0"/>
          </a:p>
        </p:txBody>
      </p:sp>
    </p:spTree>
    <p:extLst>
      <p:ext uri="{BB962C8B-B14F-4D97-AF65-F5344CB8AC3E}">
        <p14:creationId xmlns:p14="http://schemas.microsoft.com/office/powerpoint/2010/main" val="1625060428"/>
      </p:ext>
    </p:extLst>
  </p:cSld>
  <p:clrMapOvr>
    <a:masterClrMapping/>
  </p:clrMapOvr>
</p:sld>
</file>

<file path=ppt/theme/theme1.xml><?xml version="1.0" encoding="utf-8"?>
<a:theme xmlns:a="http://schemas.openxmlformats.org/drawingml/2006/main" name="160502 Presentatie sjabloon KNZB Algemeen">
  <a:themeElements>
    <a:clrScheme name="KNZB">
      <a:dk1>
        <a:srgbClr val="000000"/>
      </a:dk1>
      <a:lt1>
        <a:sysClr val="window" lastClr="FFFFFF"/>
      </a:lt1>
      <a:dk2>
        <a:srgbClr val="000000"/>
      </a:dk2>
      <a:lt2>
        <a:srgbClr val="EEECE1"/>
      </a:lt2>
      <a:accent1>
        <a:srgbClr val="0065BD"/>
      </a:accent1>
      <a:accent2>
        <a:srgbClr val="00B9E4"/>
      </a:accent2>
      <a:accent3>
        <a:srgbClr val="FF6600"/>
      </a:accent3>
      <a:accent4>
        <a:srgbClr val="8064A2"/>
      </a:accent4>
      <a:accent5>
        <a:srgbClr val="4BACC6"/>
      </a:accent5>
      <a:accent6>
        <a:srgbClr val="F79646"/>
      </a:accent6>
      <a:hlink>
        <a:srgbClr val="0000FF"/>
      </a:hlink>
      <a:folHlink>
        <a:srgbClr val="800080"/>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lIns="0" tIns="0" rIns="0" bIns="0" rtlCol="0">
        <a:noAutofit/>
      </a:bodyPr>
      <a:lstStyle>
        <a:defPPr>
          <a:defRPr dirty="0"/>
        </a:defPPr>
      </a:lstStyle>
    </a:txDef>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160502 Presentatie sjabloon KNZB Algemeen</Template>
  <TotalTime>6461</TotalTime>
  <Words>1911</Words>
  <Application>Microsoft Office PowerPoint</Application>
  <PresentationFormat>Diavoorstelling (16:9)</PresentationFormat>
  <Paragraphs>516</Paragraphs>
  <Slides>50</Slides>
  <Notes>5</Notes>
  <HiddenSlides>0</HiddenSlides>
  <MMClips>0</MMClips>
  <ScaleCrop>false</ScaleCrop>
  <HeadingPairs>
    <vt:vector size="4" baseType="variant">
      <vt:variant>
        <vt:lpstr>Thema</vt:lpstr>
      </vt:variant>
      <vt:variant>
        <vt:i4>1</vt:i4>
      </vt:variant>
      <vt:variant>
        <vt:lpstr>Diatitels</vt:lpstr>
      </vt:variant>
      <vt:variant>
        <vt:i4>50</vt:i4>
      </vt:variant>
    </vt:vector>
  </HeadingPairs>
  <TitlesOfParts>
    <vt:vector size="51" baseType="lpstr">
      <vt:lpstr>160502 Presentatie sjabloon KNZB Algemeen</vt:lpstr>
      <vt:lpstr>Landelijke scheidsrechters commissie</vt:lpstr>
      <vt:lpstr>Inhoudsopgave</vt:lpstr>
      <vt:lpstr>Doelstellingen LSC</vt:lpstr>
      <vt:lpstr>Doelstellingen regio’s &amp; opleidingen</vt:lpstr>
      <vt:lpstr>Doelstellingen regio’s &amp; opleidingen</vt:lpstr>
      <vt:lpstr>Doelstellingen aanstellingen &amp; beoordelaars</vt:lpstr>
      <vt:lpstr>Doelstellingen Internationaal </vt:lpstr>
      <vt:lpstr>Doelstellingen Internationaal</vt:lpstr>
      <vt:lpstr>Communicatie en voortgang</vt:lpstr>
      <vt:lpstr>Communicatie/voortgangsrapportage</vt:lpstr>
      <vt:lpstr>Plan van aanpak en implementatie</vt:lpstr>
      <vt:lpstr>Organisatie, rol- en taakverdeling</vt:lpstr>
      <vt:lpstr>Organisatie, rol &amp; taakverdeling</vt:lpstr>
      <vt:lpstr>Taakgroep Scheidsrechters TGS </vt:lpstr>
      <vt:lpstr>Taakgroep Scheidsrechters TGS (2)</vt:lpstr>
      <vt:lpstr>Taakgroep Scheidsrechters TGS (3)</vt:lpstr>
      <vt:lpstr>Taakgroep Scheidsrechters TGS (4)</vt:lpstr>
      <vt:lpstr>Taakgroep Scheidsrechters TGS (5)</vt:lpstr>
      <vt:lpstr>Landelijk Overleg Officials (LOO)</vt:lpstr>
      <vt:lpstr>Vergaderfrequentie LOO</vt:lpstr>
      <vt:lpstr>Project Groep Opleidingen (PGO)</vt:lpstr>
      <vt:lpstr>Taakgroep Spelregels  (TGSp) </vt:lpstr>
      <vt:lpstr>Taakgroep Spelregels (TGSp) </vt:lpstr>
      <vt:lpstr>Taakgroep TGSp</vt:lpstr>
      <vt:lpstr>Taakgroep TGSp (2)</vt:lpstr>
      <vt:lpstr>Werkwijze LSC</vt:lpstr>
      <vt:lpstr>Werkwijze</vt:lpstr>
      <vt:lpstr>Randvoorwaarden</vt:lpstr>
      <vt:lpstr>Loopbaan scheidsrechter</vt:lpstr>
      <vt:lpstr>Functionarissen</vt:lpstr>
      <vt:lpstr>Verschillende fases/doelgroepen</vt:lpstr>
      <vt:lpstr>Start</vt:lpstr>
      <vt:lpstr>Doorontwikkeling</vt:lpstr>
      <vt:lpstr>Talentontwikkeling</vt:lpstr>
      <vt:lpstr>C- en D-scheidsrechters</vt:lpstr>
      <vt:lpstr>A en B scheidsrechters</vt:lpstr>
      <vt:lpstr>Internationals</vt:lpstr>
      <vt:lpstr>Kandidaat internationals</vt:lpstr>
      <vt:lpstr>Internationals</vt:lpstr>
      <vt:lpstr>Internationals voorwaarden</vt:lpstr>
      <vt:lpstr>Internationals voorwaarden</vt:lpstr>
      <vt:lpstr>Internationals opleiding</vt:lpstr>
      <vt:lpstr>Randvoorwaarden</vt:lpstr>
      <vt:lpstr>Beoordelaars en W officials </vt:lpstr>
      <vt:lpstr>Beoordelaars </vt:lpstr>
      <vt:lpstr>W-officials</vt:lpstr>
      <vt:lpstr>Overige zaken </vt:lpstr>
      <vt:lpstr>Nazorg</vt:lpstr>
      <vt:lpstr>Overig (1)</vt:lpstr>
      <vt:lpstr>Overig (2)</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Anton Bervoets</dc:creator>
  <cp:lastModifiedBy>Nico Borst</cp:lastModifiedBy>
  <cp:revision>160</cp:revision>
  <cp:lastPrinted>2016-05-06T10:50:40Z</cp:lastPrinted>
  <dcterms:created xsi:type="dcterms:W3CDTF">2016-05-05T10:01:19Z</dcterms:created>
  <dcterms:modified xsi:type="dcterms:W3CDTF">2017-02-22T13:47:56Z</dcterms:modified>
</cp:coreProperties>
</file>