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4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329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E24B023-C6D6-8E9D-7E16-79646AB5D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363BEFC-6154-E4C3-FB94-ADB834144C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44332-5027-40DB-9FC8-D225DD95172B}" type="datetimeFigureOut">
              <a:rPr lang="nl-NL" smtClean="0"/>
              <a:t>10-11-2023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C19F0C3-C231-B27B-CCA2-AFBDE67EB2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BAEFEDB-5DBE-09BB-9DCC-0971F9A902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E9DFD-C3E7-4D15-9239-6FAB31BB0A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0403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Afbeelding met Graphics, logo, Lettertype, tekst&#10;&#10;Automatisch gegenereerde beschrijving">
            <a:extLst>
              <a:ext uri="{FF2B5EF4-FFF2-40B4-BE49-F238E27FC236}">
                <a16:creationId xmlns:a16="http://schemas.microsoft.com/office/drawing/2014/main" id="{C2880C4B-A7F0-4954-910F-62E0DE6668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89" t="19753" r="11831" b="21462"/>
          <a:stretch/>
        </p:blipFill>
        <p:spPr>
          <a:xfrm>
            <a:off x="257453" y="140421"/>
            <a:ext cx="2985432" cy="1391518"/>
          </a:xfrm>
          <a:prstGeom prst="rect">
            <a:avLst/>
          </a:prstGeom>
        </p:spPr>
      </p:pic>
      <p:sp>
        <p:nvSpPr>
          <p:cNvPr id="8" name="Parallellogram 7">
            <a:extLst>
              <a:ext uri="{FF2B5EF4-FFF2-40B4-BE49-F238E27FC236}">
                <a16:creationId xmlns:a16="http://schemas.microsoft.com/office/drawing/2014/main" id="{B21FDF73-65FE-6569-F45E-33E95E018F4F}"/>
              </a:ext>
            </a:extLst>
          </p:cNvPr>
          <p:cNvSpPr/>
          <p:nvPr userDrawn="1"/>
        </p:nvSpPr>
        <p:spPr>
          <a:xfrm>
            <a:off x="5762626" y="106363"/>
            <a:ext cx="6429374" cy="1466849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arallellogram 7">
            <a:extLst>
              <a:ext uri="{FF2B5EF4-FFF2-40B4-BE49-F238E27FC236}">
                <a16:creationId xmlns:a16="http://schemas.microsoft.com/office/drawing/2014/main" id="{04DA9EDF-5800-B5AF-9421-5513AE25B1CF}"/>
              </a:ext>
            </a:extLst>
          </p:cNvPr>
          <p:cNvSpPr/>
          <p:nvPr userDrawn="1"/>
        </p:nvSpPr>
        <p:spPr>
          <a:xfrm>
            <a:off x="5762626" y="106363"/>
            <a:ext cx="6429374" cy="1466849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arallellogram 8">
            <a:extLst>
              <a:ext uri="{FF2B5EF4-FFF2-40B4-BE49-F238E27FC236}">
                <a16:creationId xmlns:a16="http://schemas.microsoft.com/office/drawing/2014/main" id="{23421CF8-4CA4-A00D-B5E7-79EAEF6EB300}"/>
              </a:ext>
            </a:extLst>
          </p:cNvPr>
          <p:cNvSpPr/>
          <p:nvPr userDrawn="1"/>
        </p:nvSpPr>
        <p:spPr>
          <a:xfrm>
            <a:off x="-79" y="5400675"/>
            <a:ext cx="4505403" cy="1366201"/>
          </a:xfrm>
          <a:custGeom>
            <a:avLst/>
            <a:gdLst>
              <a:gd name="connsiteX0" fmla="*/ 0 w 5457823"/>
              <a:gd name="connsiteY0" fmla="*/ 1350961 h 1350961"/>
              <a:gd name="connsiteX1" fmla="*/ 337740 w 5457823"/>
              <a:gd name="connsiteY1" fmla="*/ 0 h 1350961"/>
              <a:gd name="connsiteX2" fmla="*/ 5457823 w 5457823"/>
              <a:gd name="connsiteY2" fmla="*/ 0 h 1350961"/>
              <a:gd name="connsiteX3" fmla="*/ 5120083 w 5457823"/>
              <a:gd name="connsiteY3" fmla="*/ 1350961 h 1350961"/>
              <a:gd name="connsiteX4" fmla="*/ 0 w 5457823"/>
              <a:gd name="connsiteY4" fmla="*/ 1350961 h 1350961"/>
              <a:gd name="connsiteX0" fmla="*/ 0 w 5457823"/>
              <a:gd name="connsiteY0" fmla="*/ 1350961 h 1350961"/>
              <a:gd name="connsiteX1" fmla="*/ 952420 w 5457823"/>
              <a:gd name="connsiteY1" fmla="*/ 5080 h 1350961"/>
              <a:gd name="connsiteX2" fmla="*/ 5457823 w 5457823"/>
              <a:gd name="connsiteY2" fmla="*/ 0 h 1350961"/>
              <a:gd name="connsiteX3" fmla="*/ 5120083 w 5457823"/>
              <a:gd name="connsiteY3" fmla="*/ 1350961 h 1350961"/>
              <a:gd name="connsiteX4" fmla="*/ 0 w 5457823"/>
              <a:gd name="connsiteY4" fmla="*/ 1350961 h 1350961"/>
              <a:gd name="connsiteX0" fmla="*/ 2620 w 4505403"/>
              <a:gd name="connsiteY0" fmla="*/ 1350961 h 1350961"/>
              <a:gd name="connsiteX1" fmla="*/ 0 w 4505403"/>
              <a:gd name="connsiteY1" fmla="*/ 5080 h 1350961"/>
              <a:gd name="connsiteX2" fmla="*/ 4505403 w 4505403"/>
              <a:gd name="connsiteY2" fmla="*/ 0 h 1350961"/>
              <a:gd name="connsiteX3" fmla="*/ 4167663 w 4505403"/>
              <a:gd name="connsiteY3" fmla="*/ 1350961 h 1350961"/>
              <a:gd name="connsiteX4" fmla="*/ 2620 w 4505403"/>
              <a:gd name="connsiteY4" fmla="*/ 1350961 h 1350961"/>
              <a:gd name="connsiteX0" fmla="*/ 2620 w 4505403"/>
              <a:gd name="connsiteY0" fmla="*/ 1350961 h 1366201"/>
              <a:gd name="connsiteX1" fmla="*/ 0 w 4505403"/>
              <a:gd name="connsiteY1" fmla="*/ 5080 h 1366201"/>
              <a:gd name="connsiteX2" fmla="*/ 4505403 w 4505403"/>
              <a:gd name="connsiteY2" fmla="*/ 0 h 1366201"/>
              <a:gd name="connsiteX3" fmla="*/ 4060983 w 4505403"/>
              <a:gd name="connsiteY3" fmla="*/ 1366201 h 1366201"/>
              <a:gd name="connsiteX4" fmla="*/ 2620 w 4505403"/>
              <a:gd name="connsiteY4" fmla="*/ 1350961 h 1366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5403" h="1366201">
                <a:moveTo>
                  <a:pt x="2620" y="1350961"/>
                </a:moveTo>
                <a:cubicBezTo>
                  <a:pt x="1747" y="902334"/>
                  <a:pt x="873" y="453707"/>
                  <a:pt x="0" y="5080"/>
                </a:cubicBezTo>
                <a:lnTo>
                  <a:pt x="4505403" y="0"/>
                </a:lnTo>
                <a:lnTo>
                  <a:pt x="4060983" y="1366201"/>
                </a:lnTo>
                <a:lnTo>
                  <a:pt x="2620" y="1350961"/>
                </a:lnTo>
                <a:close/>
              </a:path>
            </a:pathLst>
          </a:custGeom>
          <a:solidFill>
            <a:srgbClr val="183291"/>
          </a:solidFill>
          <a:ln>
            <a:solidFill>
              <a:srgbClr val="1832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59BE93-F92E-6720-9E23-50302BD3F9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70481"/>
            <a:ext cx="9144000" cy="939482"/>
          </a:xfrm>
        </p:spPr>
        <p:txBody>
          <a:bodyPr anchor="b"/>
          <a:lstStyle>
            <a:lvl1pPr algn="ctr">
              <a:defRPr sz="6000" b="1" i="1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 dirty="0"/>
              <a:t>Vul hier de titel in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6CA28BF-D2E5-79AB-A928-D2E8480027B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365125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66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Datum</a:t>
            </a:r>
          </a:p>
        </p:txBody>
      </p:sp>
      <p:sp>
        <p:nvSpPr>
          <p:cNvPr id="12" name="Parallellogram 9">
            <a:extLst>
              <a:ext uri="{FF2B5EF4-FFF2-40B4-BE49-F238E27FC236}">
                <a16:creationId xmlns:a16="http://schemas.microsoft.com/office/drawing/2014/main" id="{AB2B6835-B05F-D934-0D6A-D40BB6FE30C9}"/>
              </a:ext>
            </a:extLst>
          </p:cNvPr>
          <p:cNvSpPr/>
          <p:nvPr userDrawn="1"/>
        </p:nvSpPr>
        <p:spPr>
          <a:xfrm>
            <a:off x="7686677" y="4998720"/>
            <a:ext cx="4505323" cy="1579245"/>
          </a:xfrm>
          <a:custGeom>
            <a:avLst/>
            <a:gdLst>
              <a:gd name="connsiteX0" fmla="*/ 0 w 5534022"/>
              <a:gd name="connsiteY0" fmla="*/ 1447800 h 1447800"/>
              <a:gd name="connsiteX1" fmla="*/ 361950 w 5534022"/>
              <a:gd name="connsiteY1" fmla="*/ 0 h 1447800"/>
              <a:gd name="connsiteX2" fmla="*/ 5534022 w 5534022"/>
              <a:gd name="connsiteY2" fmla="*/ 0 h 1447800"/>
              <a:gd name="connsiteX3" fmla="*/ 5172072 w 5534022"/>
              <a:gd name="connsiteY3" fmla="*/ 1447800 h 1447800"/>
              <a:gd name="connsiteX4" fmla="*/ 0 w 5534022"/>
              <a:gd name="connsiteY4" fmla="*/ 1447800 h 1447800"/>
              <a:gd name="connsiteX0" fmla="*/ 0 w 5200647"/>
              <a:gd name="connsiteY0" fmla="*/ 1447800 h 1447800"/>
              <a:gd name="connsiteX1" fmla="*/ 361950 w 5200647"/>
              <a:gd name="connsiteY1" fmla="*/ 0 h 1447800"/>
              <a:gd name="connsiteX2" fmla="*/ 5200647 w 5200647"/>
              <a:gd name="connsiteY2" fmla="*/ 9525 h 1447800"/>
              <a:gd name="connsiteX3" fmla="*/ 5172072 w 5200647"/>
              <a:gd name="connsiteY3" fmla="*/ 1447800 h 1447800"/>
              <a:gd name="connsiteX4" fmla="*/ 0 w 5200647"/>
              <a:gd name="connsiteY4" fmla="*/ 1447800 h 1447800"/>
              <a:gd name="connsiteX0" fmla="*/ 0 w 5201393"/>
              <a:gd name="connsiteY0" fmla="*/ 1447800 h 1447800"/>
              <a:gd name="connsiteX1" fmla="*/ 361950 w 5201393"/>
              <a:gd name="connsiteY1" fmla="*/ 0 h 1447800"/>
              <a:gd name="connsiteX2" fmla="*/ 5200647 w 5201393"/>
              <a:gd name="connsiteY2" fmla="*/ 9525 h 1447800"/>
              <a:gd name="connsiteX3" fmla="*/ 5201393 w 5201393"/>
              <a:gd name="connsiteY3" fmla="*/ 1442720 h 1447800"/>
              <a:gd name="connsiteX4" fmla="*/ 0 w 5201393"/>
              <a:gd name="connsiteY4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1393" h="1447800">
                <a:moveTo>
                  <a:pt x="0" y="1447800"/>
                </a:moveTo>
                <a:lnTo>
                  <a:pt x="361950" y="0"/>
                </a:lnTo>
                <a:lnTo>
                  <a:pt x="5200647" y="9525"/>
                </a:lnTo>
                <a:cubicBezTo>
                  <a:pt x="5200896" y="487257"/>
                  <a:pt x="5201144" y="964988"/>
                  <a:pt x="5201393" y="1442720"/>
                </a:cubicBezTo>
                <a:lnTo>
                  <a:pt x="0" y="1447800"/>
                </a:lnTo>
                <a:close/>
              </a:path>
            </a:pathLst>
          </a:custGeom>
          <a:solidFill>
            <a:srgbClr val="00B9E4"/>
          </a:solidFill>
          <a:ln>
            <a:solidFill>
              <a:srgbClr val="00B9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52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arallellogram 7">
            <a:extLst>
              <a:ext uri="{FF2B5EF4-FFF2-40B4-BE49-F238E27FC236}">
                <a16:creationId xmlns:a16="http://schemas.microsoft.com/office/drawing/2014/main" id="{14E81EB0-80BA-C45E-36B6-581A26FF3BF3}"/>
              </a:ext>
            </a:extLst>
          </p:cNvPr>
          <p:cNvSpPr/>
          <p:nvPr userDrawn="1"/>
        </p:nvSpPr>
        <p:spPr>
          <a:xfrm rot="10800000">
            <a:off x="-1" y="143657"/>
            <a:ext cx="8735694" cy="982347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3E535CE-E530-FC61-EB13-FA461F4612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656"/>
            <a:ext cx="10515600" cy="982349"/>
          </a:xfrm>
        </p:spPr>
        <p:txBody>
          <a:bodyPr/>
          <a:lstStyle>
            <a:lvl1pPr>
              <a:defRPr b="1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 dirty="0"/>
              <a:t>Vul hier de titel in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566D0A-5249-4A56-0E8A-1ED5054EF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084"/>
            <a:ext cx="10515600" cy="4476479"/>
          </a:xfrm>
        </p:spPr>
        <p:txBody>
          <a:bodyPr/>
          <a:lstStyle>
            <a:lvl1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5" name="Afbeelding 4" descr="Afbeelding met Graphics, tekst, clipart, logo&#10;&#10;Automatisch gegenereerde beschrijving">
            <a:extLst>
              <a:ext uri="{FF2B5EF4-FFF2-40B4-BE49-F238E27FC236}">
                <a16:creationId xmlns:a16="http://schemas.microsoft.com/office/drawing/2014/main" id="{E923F6D7-833A-7D88-EAF1-57A58B54EC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4" t="17763" r="17637" b="18222"/>
          <a:stretch/>
        </p:blipFill>
        <p:spPr>
          <a:xfrm>
            <a:off x="11114312" y="143656"/>
            <a:ext cx="985953" cy="982349"/>
          </a:xfrm>
          <a:prstGeom prst="rect">
            <a:avLst/>
          </a:prstGeom>
        </p:spPr>
      </p:pic>
      <p:sp>
        <p:nvSpPr>
          <p:cNvPr id="4" name="Parallellogram 9">
            <a:extLst>
              <a:ext uri="{FF2B5EF4-FFF2-40B4-BE49-F238E27FC236}">
                <a16:creationId xmlns:a16="http://schemas.microsoft.com/office/drawing/2014/main" id="{64492287-BF57-4C7D-4769-FE705642D695}"/>
              </a:ext>
            </a:extLst>
          </p:cNvPr>
          <p:cNvSpPr/>
          <p:nvPr userDrawn="1"/>
        </p:nvSpPr>
        <p:spPr>
          <a:xfrm>
            <a:off x="3704945" y="6338655"/>
            <a:ext cx="8487055" cy="473287"/>
          </a:xfrm>
          <a:custGeom>
            <a:avLst/>
            <a:gdLst>
              <a:gd name="connsiteX0" fmla="*/ 0 w 5534022"/>
              <a:gd name="connsiteY0" fmla="*/ 1447800 h 1447800"/>
              <a:gd name="connsiteX1" fmla="*/ 361950 w 5534022"/>
              <a:gd name="connsiteY1" fmla="*/ 0 h 1447800"/>
              <a:gd name="connsiteX2" fmla="*/ 5534022 w 5534022"/>
              <a:gd name="connsiteY2" fmla="*/ 0 h 1447800"/>
              <a:gd name="connsiteX3" fmla="*/ 5172072 w 5534022"/>
              <a:gd name="connsiteY3" fmla="*/ 1447800 h 1447800"/>
              <a:gd name="connsiteX4" fmla="*/ 0 w 5534022"/>
              <a:gd name="connsiteY4" fmla="*/ 1447800 h 1447800"/>
              <a:gd name="connsiteX0" fmla="*/ 0 w 5200647"/>
              <a:gd name="connsiteY0" fmla="*/ 1447800 h 1447800"/>
              <a:gd name="connsiteX1" fmla="*/ 361950 w 5200647"/>
              <a:gd name="connsiteY1" fmla="*/ 0 h 1447800"/>
              <a:gd name="connsiteX2" fmla="*/ 5200647 w 5200647"/>
              <a:gd name="connsiteY2" fmla="*/ 9525 h 1447800"/>
              <a:gd name="connsiteX3" fmla="*/ 5172072 w 5200647"/>
              <a:gd name="connsiteY3" fmla="*/ 1447800 h 1447800"/>
              <a:gd name="connsiteX4" fmla="*/ 0 w 5200647"/>
              <a:gd name="connsiteY4" fmla="*/ 1447800 h 1447800"/>
              <a:gd name="connsiteX0" fmla="*/ 0 w 5201393"/>
              <a:gd name="connsiteY0" fmla="*/ 1447800 h 1447800"/>
              <a:gd name="connsiteX1" fmla="*/ 361950 w 5201393"/>
              <a:gd name="connsiteY1" fmla="*/ 0 h 1447800"/>
              <a:gd name="connsiteX2" fmla="*/ 5200647 w 5201393"/>
              <a:gd name="connsiteY2" fmla="*/ 9525 h 1447800"/>
              <a:gd name="connsiteX3" fmla="*/ 5201393 w 5201393"/>
              <a:gd name="connsiteY3" fmla="*/ 1442720 h 1447800"/>
              <a:gd name="connsiteX4" fmla="*/ 0 w 5201393"/>
              <a:gd name="connsiteY4" fmla="*/ 1447800 h 1447800"/>
              <a:gd name="connsiteX0" fmla="*/ 0 w 5126322"/>
              <a:gd name="connsiteY0" fmla="*/ 1420737 h 1442718"/>
              <a:gd name="connsiteX1" fmla="*/ 286879 w 5126322"/>
              <a:gd name="connsiteY1" fmla="*/ 0 h 1442718"/>
              <a:gd name="connsiteX2" fmla="*/ 5125576 w 5126322"/>
              <a:gd name="connsiteY2" fmla="*/ 9525 h 1442718"/>
              <a:gd name="connsiteX3" fmla="*/ 5126322 w 5126322"/>
              <a:gd name="connsiteY3" fmla="*/ 1442720 h 1442718"/>
              <a:gd name="connsiteX4" fmla="*/ 0 w 5126322"/>
              <a:gd name="connsiteY4" fmla="*/ 1420737 h 1442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322" h="1442718">
                <a:moveTo>
                  <a:pt x="0" y="1420737"/>
                </a:moveTo>
                <a:lnTo>
                  <a:pt x="286879" y="0"/>
                </a:lnTo>
                <a:lnTo>
                  <a:pt x="5125576" y="9525"/>
                </a:lnTo>
                <a:cubicBezTo>
                  <a:pt x="5125825" y="487257"/>
                  <a:pt x="5126073" y="964988"/>
                  <a:pt x="5126322" y="1442720"/>
                </a:cubicBezTo>
                <a:lnTo>
                  <a:pt x="0" y="1420737"/>
                </a:lnTo>
                <a:close/>
              </a:path>
            </a:pathLst>
          </a:custGeom>
          <a:solidFill>
            <a:srgbClr val="00B9E4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100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logram 7">
            <a:extLst>
              <a:ext uri="{FF2B5EF4-FFF2-40B4-BE49-F238E27FC236}">
                <a16:creationId xmlns:a16="http://schemas.microsoft.com/office/drawing/2014/main" id="{F23D2066-E77A-DB0D-BB45-372B773C01D4}"/>
              </a:ext>
            </a:extLst>
          </p:cNvPr>
          <p:cNvSpPr/>
          <p:nvPr userDrawn="1"/>
        </p:nvSpPr>
        <p:spPr>
          <a:xfrm rot="10800000">
            <a:off x="-1" y="143657"/>
            <a:ext cx="8735694" cy="982347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27FEA5-CC44-A55E-6931-ED97454E3B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75015"/>
            <a:ext cx="10515600" cy="982347"/>
          </a:xfrm>
        </p:spPr>
        <p:txBody>
          <a:bodyPr/>
          <a:lstStyle>
            <a:lvl1pPr>
              <a:defRPr b="1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 dirty="0"/>
              <a:t>Vul hier de titel in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9556AE-4324-0FC1-3CFB-EBCC28952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6085"/>
            <a:ext cx="5181600" cy="4351338"/>
          </a:xfrm>
        </p:spPr>
        <p:txBody>
          <a:bodyPr/>
          <a:lstStyle>
            <a:lvl1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38451C-02BD-5A9E-209F-74F9FE515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56085"/>
            <a:ext cx="5181600" cy="4351338"/>
          </a:xfrm>
        </p:spPr>
        <p:txBody>
          <a:bodyPr/>
          <a:lstStyle>
            <a:lvl1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5" name="Afbeelding 4" descr="Afbeelding met Graphics, tekst, clipart, logo&#10;&#10;Automatisch gegenereerde beschrijving">
            <a:extLst>
              <a:ext uri="{FF2B5EF4-FFF2-40B4-BE49-F238E27FC236}">
                <a16:creationId xmlns:a16="http://schemas.microsoft.com/office/drawing/2014/main" id="{496A6B3B-3A6F-8B5E-9B8D-2703D0B247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4" t="17763" r="17637" b="18222"/>
          <a:stretch/>
        </p:blipFill>
        <p:spPr>
          <a:xfrm>
            <a:off x="11114312" y="143656"/>
            <a:ext cx="985953" cy="982349"/>
          </a:xfrm>
          <a:prstGeom prst="rect">
            <a:avLst/>
          </a:prstGeom>
        </p:spPr>
      </p:pic>
      <p:sp>
        <p:nvSpPr>
          <p:cNvPr id="6" name="Parallellogram 9">
            <a:extLst>
              <a:ext uri="{FF2B5EF4-FFF2-40B4-BE49-F238E27FC236}">
                <a16:creationId xmlns:a16="http://schemas.microsoft.com/office/drawing/2014/main" id="{8B544CDE-9366-1260-6ED3-5EBE55F68384}"/>
              </a:ext>
            </a:extLst>
          </p:cNvPr>
          <p:cNvSpPr/>
          <p:nvPr userDrawn="1"/>
        </p:nvSpPr>
        <p:spPr>
          <a:xfrm>
            <a:off x="3704945" y="6338655"/>
            <a:ext cx="8487055" cy="473287"/>
          </a:xfrm>
          <a:custGeom>
            <a:avLst/>
            <a:gdLst>
              <a:gd name="connsiteX0" fmla="*/ 0 w 5534022"/>
              <a:gd name="connsiteY0" fmla="*/ 1447800 h 1447800"/>
              <a:gd name="connsiteX1" fmla="*/ 361950 w 5534022"/>
              <a:gd name="connsiteY1" fmla="*/ 0 h 1447800"/>
              <a:gd name="connsiteX2" fmla="*/ 5534022 w 5534022"/>
              <a:gd name="connsiteY2" fmla="*/ 0 h 1447800"/>
              <a:gd name="connsiteX3" fmla="*/ 5172072 w 5534022"/>
              <a:gd name="connsiteY3" fmla="*/ 1447800 h 1447800"/>
              <a:gd name="connsiteX4" fmla="*/ 0 w 5534022"/>
              <a:gd name="connsiteY4" fmla="*/ 1447800 h 1447800"/>
              <a:gd name="connsiteX0" fmla="*/ 0 w 5200647"/>
              <a:gd name="connsiteY0" fmla="*/ 1447800 h 1447800"/>
              <a:gd name="connsiteX1" fmla="*/ 361950 w 5200647"/>
              <a:gd name="connsiteY1" fmla="*/ 0 h 1447800"/>
              <a:gd name="connsiteX2" fmla="*/ 5200647 w 5200647"/>
              <a:gd name="connsiteY2" fmla="*/ 9525 h 1447800"/>
              <a:gd name="connsiteX3" fmla="*/ 5172072 w 5200647"/>
              <a:gd name="connsiteY3" fmla="*/ 1447800 h 1447800"/>
              <a:gd name="connsiteX4" fmla="*/ 0 w 5200647"/>
              <a:gd name="connsiteY4" fmla="*/ 1447800 h 1447800"/>
              <a:gd name="connsiteX0" fmla="*/ 0 w 5201393"/>
              <a:gd name="connsiteY0" fmla="*/ 1447800 h 1447800"/>
              <a:gd name="connsiteX1" fmla="*/ 361950 w 5201393"/>
              <a:gd name="connsiteY1" fmla="*/ 0 h 1447800"/>
              <a:gd name="connsiteX2" fmla="*/ 5200647 w 5201393"/>
              <a:gd name="connsiteY2" fmla="*/ 9525 h 1447800"/>
              <a:gd name="connsiteX3" fmla="*/ 5201393 w 5201393"/>
              <a:gd name="connsiteY3" fmla="*/ 1442720 h 1447800"/>
              <a:gd name="connsiteX4" fmla="*/ 0 w 5201393"/>
              <a:gd name="connsiteY4" fmla="*/ 1447800 h 1447800"/>
              <a:gd name="connsiteX0" fmla="*/ 0 w 5126322"/>
              <a:gd name="connsiteY0" fmla="*/ 1420737 h 1442718"/>
              <a:gd name="connsiteX1" fmla="*/ 286879 w 5126322"/>
              <a:gd name="connsiteY1" fmla="*/ 0 h 1442718"/>
              <a:gd name="connsiteX2" fmla="*/ 5125576 w 5126322"/>
              <a:gd name="connsiteY2" fmla="*/ 9525 h 1442718"/>
              <a:gd name="connsiteX3" fmla="*/ 5126322 w 5126322"/>
              <a:gd name="connsiteY3" fmla="*/ 1442720 h 1442718"/>
              <a:gd name="connsiteX4" fmla="*/ 0 w 5126322"/>
              <a:gd name="connsiteY4" fmla="*/ 1420737 h 1442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322" h="1442718">
                <a:moveTo>
                  <a:pt x="0" y="1420737"/>
                </a:moveTo>
                <a:lnTo>
                  <a:pt x="286879" y="0"/>
                </a:lnTo>
                <a:lnTo>
                  <a:pt x="5125576" y="9525"/>
                </a:lnTo>
                <a:cubicBezTo>
                  <a:pt x="5125825" y="487257"/>
                  <a:pt x="5126073" y="964988"/>
                  <a:pt x="5126322" y="1442720"/>
                </a:cubicBezTo>
                <a:lnTo>
                  <a:pt x="0" y="1420737"/>
                </a:lnTo>
                <a:close/>
              </a:path>
            </a:pathLst>
          </a:custGeom>
          <a:solidFill>
            <a:srgbClr val="00B9E4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063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logram 7">
            <a:extLst>
              <a:ext uri="{FF2B5EF4-FFF2-40B4-BE49-F238E27FC236}">
                <a16:creationId xmlns:a16="http://schemas.microsoft.com/office/drawing/2014/main" id="{EC28176A-C6B2-C9E4-A446-361E8D6D481B}"/>
              </a:ext>
            </a:extLst>
          </p:cNvPr>
          <p:cNvSpPr/>
          <p:nvPr userDrawn="1"/>
        </p:nvSpPr>
        <p:spPr>
          <a:xfrm rot="10800000">
            <a:off x="-1" y="143657"/>
            <a:ext cx="8735694" cy="982347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907B70F-1DC9-4BA4-8A8A-14C86DA8F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43657"/>
            <a:ext cx="10515600" cy="961622"/>
          </a:xfrm>
        </p:spPr>
        <p:txBody>
          <a:bodyPr/>
          <a:lstStyle>
            <a:lvl1pPr>
              <a:defRPr b="1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nl-NL" dirty="0"/>
              <a:t>Vul hier de titel in</a:t>
            </a:r>
          </a:p>
        </p:txBody>
      </p:sp>
      <p:pic>
        <p:nvPicPr>
          <p:cNvPr id="3" name="Afbeelding 2" descr="Afbeelding met Graphics, tekst, clipart, logo&#10;&#10;Automatisch gegenereerde beschrijving">
            <a:extLst>
              <a:ext uri="{FF2B5EF4-FFF2-40B4-BE49-F238E27FC236}">
                <a16:creationId xmlns:a16="http://schemas.microsoft.com/office/drawing/2014/main" id="{4600C2DA-A3A8-182E-F33B-00158B48DE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4" t="17763" r="17637" b="18222"/>
          <a:stretch/>
        </p:blipFill>
        <p:spPr>
          <a:xfrm>
            <a:off x="11114312" y="143656"/>
            <a:ext cx="985953" cy="982349"/>
          </a:xfrm>
          <a:prstGeom prst="rect">
            <a:avLst/>
          </a:prstGeom>
        </p:spPr>
      </p:pic>
      <p:sp>
        <p:nvSpPr>
          <p:cNvPr id="4" name="Parallellogram 9">
            <a:extLst>
              <a:ext uri="{FF2B5EF4-FFF2-40B4-BE49-F238E27FC236}">
                <a16:creationId xmlns:a16="http://schemas.microsoft.com/office/drawing/2014/main" id="{10322497-0C80-FD73-B9DD-BA61DA36C91F}"/>
              </a:ext>
            </a:extLst>
          </p:cNvPr>
          <p:cNvSpPr/>
          <p:nvPr userDrawn="1"/>
        </p:nvSpPr>
        <p:spPr>
          <a:xfrm>
            <a:off x="3704945" y="6338655"/>
            <a:ext cx="8487055" cy="473287"/>
          </a:xfrm>
          <a:custGeom>
            <a:avLst/>
            <a:gdLst>
              <a:gd name="connsiteX0" fmla="*/ 0 w 5534022"/>
              <a:gd name="connsiteY0" fmla="*/ 1447800 h 1447800"/>
              <a:gd name="connsiteX1" fmla="*/ 361950 w 5534022"/>
              <a:gd name="connsiteY1" fmla="*/ 0 h 1447800"/>
              <a:gd name="connsiteX2" fmla="*/ 5534022 w 5534022"/>
              <a:gd name="connsiteY2" fmla="*/ 0 h 1447800"/>
              <a:gd name="connsiteX3" fmla="*/ 5172072 w 5534022"/>
              <a:gd name="connsiteY3" fmla="*/ 1447800 h 1447800"/>
              <a:gd name="connsiteX4" fmla="*/ 0 w 5534022"/>
              <a:gd name="connsiteY4" fmla="*/ 1447800 h 1447800"/>
              <a:gd name="connsiteX0" fmla="*/ 0 w 5200647"/>
              <a:gd name="connsiteY0" fmla="*/ 1447800 h 1447800"/>
              <a:gd name="connsiteX1" fmla="*/ 361950 w 5200647"/>
              <a:gd name="connsiteY1" fmla="*/ 0 h 1447800"/>
              <a:gd name="connsiteX2" fmla="*/ 5200647 w 5200647"/>
              <a:gd name="connsiteY2" fmla="*/ 9525 h 1447800"/>
              <a:gd name="connsiteX3" fmla="*/ 5172072 w 5200647"/>
              <a:gd name="connsiteY3" fmla="*/ 1447800 h 1447800"/>
              <a:gd name="connsiteX4" fmla="*/ 0 w 5200647"/>
              <a:gd name="connsiteY4" fmla="*/ 1447800 h 1447800"/>
              <a:gd name="connsiteX0" fmla="*/ 0 w 5201393"/>
              <a:gd name="connsiteY0" fmla="*/ 1447800 h 1447800"/>
              <a:gd name="connsiteX1" fmla="*/ 361950 w 5201393"/>
              <a:gd name="connsiteY1" fmla="*/ 0 h 1447800"/>
              <a:gd name="connsiteX2" fmla="*/ 5200647 w 5201393"/>
              <a:gd name="connsiteY2" fmla="*/ 9525 h 1447800"/>
              <a:gd name="connsiteX3" fmla="*/ 5201393 w 5201393"/>
              <a:gd name="connsiteY3" fmla="*/ 1442720 h 1447800"/>
              <a:gd name="connsiteX4" fmla="*/ 0 w 5201393"/>
              <a:gd name="connsiteY4" fmla="*/ 1447800 h 1447800"/>
              <a:gd name="connsiteX0" fmla="*/ 0 w 5126322"/>
              <a:gd name="connsiteY0" fmla="*/ 1420737 h 1442718"/>
              <a:gd name="connsiteX1" fmla="*/ 286879 w 5126322"/>
              <a:gd name="connsiteY1" fmla="*/ 0 h 1442718"/>
              <a:gd name="connsiteX2" fmla="*/ 5125576 w 5126322"/>
              <a:gd name="connsiteY2" fmla="*/ 9525 h 1442718"/>
              <a:gd name="connsiteX3" fmla="*/ 5126322 w 5126322"/>
              <a:gd name="connsiteY3" fmla="*/ 1442720 h 1442718"/>
              <a:gd name="connsiteX4" fmla="*/ 0 w 5126322"/>
              <a:gd name="connsiteY4" fmla="*/ 1420737 h 1442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322" h="1442718">
                <a:moveTo>
                  <a:pt x="0" y="1420737"/>
                </a:moveTo>
                <a:lnTo>
                  <a:pt x="286879" y="0"/>
                </a:lnTo>
                <a:lnTo>
                  <a:pt x="5125576" y="9525"/>
                </a:lnTo>
                <a:cubicBezTo>
                  <a:pt x="5125825" y="487257"/>
                  <a:pt x="5126073" y="964988"/>
                  <a:pt x="5126322" y="1442720"/>
                </a:cubicBezTo>
                <a:lnTo>
                  <a:pt x="0" y="1420737"/>
                </a:lnTo>
                <a:close/>
              </a:path>
            </a:pathLst>
          </a:custGeom>
          <a:solidFill>
            <a:srgbClr val="00B9E4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179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ranje titelbalk met log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logram 7">
            <a:extLst>
              <a:ext uri="{FF2B5EF4-FFF2-40B4-BE49-F238E27FC236}">
                <a16:creationId xmlns:a16="http://schemas.microsoft.com/office/drawing/2014/main" id="{BE398C8F-E88A-5EA6-BD8D-AF825CE3030F}"/>
              </a:ext>
            </a:extLst>
          </p:cNvPr>
          <p:cNvSpPr/>
          <p:nvPr userDrawn="1"/>
        </p:nvSpPr>
        <p:spPr>
          <a:xfrm rot="10800000">
            <a:off x="-1" y="143657"/>
            <a:ext cx="8735694" cy="982347"/>
          </a:xfrm>
          <a:custGeom>
            <a:avLst/>
            <a:gdLst>
              <a:gd name="connsiteX0" fmla="*/ 0 w 7048500"/>
              <a:gd name="connsiteY0" fmla="*/ 1447799 h 1447799"/>
              <a:gd name="connsiteX1" fmla="*/ 361950 w 7048500"/>
              <a:gd name="connsiteY1" fmla="*/ 0 h 1447799"/>
              <a:gd name="connsiteX2" fmla="*/ 7048500 w 7048500"/>
              <a:gd name="connsiteY2" fmla="*/ 0 h 1447799"/>
              <a:gd name="connsiteX3" fmla="*/ 6686550 w 7048500"/>
              <a:gd name="connsiteY3" fmla="*/ 1447799 h 1447799"/>
              <a:gd name="connsiteX4" fmla="*/ 0 w 7048500"/>
              <a:gd name="connsiteY4" fmla="*/ 1447799 h 1447799"/>
              <a:gd name="connsiteX0" fmla="*/ 0 w 6724650"/>
              <a:gd name="connsiteY0" fmla="*/ 1447799 h 1447799"/>
              <a:gd name="connsiteX1" fmla="*/ 361950 w 6724650"/>
              <a:gd name="connsiteY1" fmla="*/ 0 h 1447799"/>
              <a:gd name="connsiteX2" fmla="*/ 6724650 w 6724650"/>
              <a:gd name="connsiteY2" fmla="*/ 38100 h 1447799"/>
              <a:gd name="connsiteX3" fmla="*/ 6686550 w 6724650"/>
              <a:gd name="connsiteY3" fmla="*/ 1447799 h 1447799"/>
              <a:gd name="connsiteX4" fmla="*/ 0 w 6724650"/>
              <a:gd name="connsiteY4" fmla="*/ 1447799 h 1447799"/>
              <a:gd name="connsiteX0" fmla="*/ 0 w 6736362"/>
              <a:gd name="connsiteY0" fmla="*/ 1447799 h 1447799"/>
              <a:gd name="connsiteX1" fmla="*/ 361950 w 6736362"/>
              <a:gd name="connsiteY1" fmla="*/ 0 h 1447799"/>
              <a:gd name="connsiteX2" fmla="*/ 6724650 w 6736362"/>
              <a:gd name="connsiteY2" fmla="*/ 38100 h 1447799"/>
              <a:gd name="connsiteX3" fmla="*/ 6736362 w 6736362"/>
              <a:gd name="connsiteY3" fmla="*/ 1447799 h 1447799"/>
              <a:gd name="connsiteX4" fmla="*/ 0 w 6736362"/>
              <a:gd name="connsiteY4" fmla="*/ 1447799 h 1447799"/>
              <a:gd name="connsiteX0" fmla="*/ 0 w 6736362"/>
              <a:gd name="connsiteY0" fmla="*/ 1447799 h 1457324"/>
              <a:gd name="connsiteX1" fmla="*/ 361950 w 6736362"/>
              <a:gd name="connsiteY1" fmla="*/ 0 h 1457324"/>
              <a:gd name="connsiteX2" fmla="*/ 6724650 w 6736362"/>
              <a:gd name="connsiteY2" fmla="*/ 38100 h 1457324"/>
              <a:gd name="connsiteX3" fmla="*/ 6736362 w 6736362"/>
              <a:gd name="connsiteY3" fmla="*/ 1457324 h 1457324"/>
              <a:gd name="connsiteX4" fmla="*/ 0 w 6736362"/>
              <a:gd name="connsiteY4" fmla="*/ 1447799 h 1457324"/>
              <a:gd name="connsiteX0" fmla="*/ 0 w 6724650"/>
              <a:gd name="connsiteY0" fmla="*/ 1447799 h 1466849"/>
              <a:gd name="connsiteX1" fmla="*/ 361950 w 6724650"/>
              <a:gd name="connsiteY1" fmla="*/ 0 h 1466849"/>
              <a:gd name="connsiteX2" fmla="*/ 6724650 w 6724650"/>
              <a:gd name="connsiteY2" fmla="*/ 38100 h 1466849"/>
              <a:gd name="connsiteX3" fmla="*/ 6716437 w 6724650"/>
              <a:gd name="connsiteY3" fmla="*/ 1466849 h 1466849"/>
              <a:gd name="connsiteX4" fmla="*/ 0 w 6724650"/>
              <a:gd name="connsiteY4" fmla="*/ 1447799 h 1466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4650" h="1466849">
                <a:moveTo>
                  <a:pt x="0" y="1447799"/>
                </a:moveTo>
                <a:lnTo>
                  <a:pt x="361950" y="0"/>
                </a:lnTo>
                <a:lnTo>
                  <a:pt x="6724650" y="38100"/>
                </a:lnTo>
                <a:cubicBezTo>
                  <a:pt x="6721912" y="514350"/>
                  <a:pt x="6719175" y="990599"/>
                  <a:pt x="6716437" y="1466849"/>
                </a:cubicBezTo>
                <a:lnTo>
                  <a:pt x="0" y="1447799"/>
                </a:lnTo>
                <a:close/>
              </a:path>
            </a:pathLst>
          </a:custGeom>
          <a:solidFill>
            <a:srgbClr val="FF66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FB4865-21C3-C8FB-EFE5-4EDBF0493E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4500" y="136526"/>
            <a:ext cx="10626572" cy="989479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Vul hier de titel in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3A68AB72-72CF-DA4C-5218-EA811D1695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3377" y="1553591"/>
            <a:ext cx="10626572" cy="445659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pic>
        <p:nvPicPr>
          <p:cNvPr id="3" name="Afbeelding 2" descr="Afbeelding met Graphics, tekst, clipart, logo&#10;&#10;Automatisch gegenereerde beschrijving">
            <a:extLst>
              <a:ext uri="{FF2B5EF4-FFF2-40B4-BE49-F238E27FC236}">
                <a16:creationId xmlns:a16="http://schemas.microsoft.com/office/drawing/2014/main" id="{491A576D-AB06-8ACF-CF99-582E602C13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4" t="17763" r="17637" b="18222"/>
          <a:stretch/>
        </p:blipFill>
        <p:spPr>
          <a:xfrm>
            <a:off x="11114312" y="143656"/>
            <a:ext cx="985953" cy="98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17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10EE328-5FB1-00B5-58B1-B5B378C2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F3D09B2-B586-3E6F-8BF8-4B5B74733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E2C9CB-B71D-6741-30DD-6CB227722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D499C-A789-40DC-A8DB-557C9FC7DF54}" type="datetimeFigureOut">
              <a:rPr lang="nl-NL" smtClean="0"/>
              <a:t>10-11-2023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C1641E-39BB-ECC6-34BB-AC56B229C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F2C909-D891-4F66-7091-EEE967E01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1A7C7-1D43-4E93-A4E0-AEBA7FF6FD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95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bg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8329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8329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8329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8329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8329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9B759-D7A2-D012-E6C9-1C35C9F13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4981"/>
            <a:ext cx="9144000" cy="939483"/>
          </a:xfrm>
        </p:spPr>
        <p:txBody>
          <a:bodyPr>
            <a:normAutofit fontScale="90000"/>
          </a:bodyPr>
          <a:lstStyle/>
          <a:p>
            <a:r>
              <a:rPr lang="nl-NL" dirty="0"/>
              <a:t>Status en vervolg van het relatiemodel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C8930B8-1F1F-C4A2-30BF-315053B94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6538"/>
            <a:ext cx="9144000" cy="365125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November 2023</a:t>
            </a:r>
          </a:p>
        </p:txBody>
      </p:sp>
    </p:spTree>
    <p:extLst>
      <p:ext uri="{BB962C8B-B14F-4D97-AF65-F5344CB8AC3E}">
        <p14:creationId xmlns:p14="http://schemas.microsoft.com/office/powerpoint/2010/main" val="3924182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3D20FB-9F33-7884-5A19-3295BA53C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Wat houdt het relatiemodel in?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15A77F-CD0E-EA53-D6DE-DAE1A49A9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nl-NL" sz="2800" dirty="0">
                <a:cs typeface="Open Sans Light" panose="020B0306030504020204" pitchFamily="34" charset="0"/>
              </a:rPr>
              <a:t>Antwoord op de vragen: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cs typeface="Open Sans Light" panose="020B0306030504020204" pitchFamily="34" charset="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2800" dirty="0">
                <a:cs typeface="Open Sans Light" panose="020B0306030504020204" pitchFamily="34" charset="0"/>
              </a:rPr>
              <a:t>Welke </a:t>
            </a:r>
            <a:r>
              <a:rPr lang="nl-NL" sz="2800" u="sng" dirty="0">
                <a:cs typeface="Open Sans Light" panose="020B0306030504020204" pitchFamily="34" charset="0"/>
              </a:rPr>
              <a:t>doelgroepen</a:t>
            </a:r>
            <a:r>
              <a:rPr lang="nl-NL" sz="2800" dirty="0">
                <a:cs typeface="Open Sans Light" panose="020B0306030504020204" pitchFamily="34" charset="0"/>
              </a:rPr>
              <a:t> bedienen?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endParaRPr lang="nl-NL" sz="2800" dirty="0">
              <a:cs typeface="Open Sans Light" panose="020B0306030504020204" pitchFamily="34" charset="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2800" dirty="0">
                <a:cs typeface="Open Sans Light" panose="020B0306030504020204" pitchFamily="34" charset="0"/>
              </a:rPr>
              <a:t>Welke </a:t>
            </a:r>
            <a:r>
              <a:rPr lang="nl-NL" sz="2800" u="sng" dirty="0">
                <a:cs typeface="Open Sans Light" panose="020B0306030504020204" pitchFamily="34" charset="0"/>
              </a:rPr>
              <a:t>producten/diensten</a:t>
            </a:r>
            <a:r>
              <a:rPr lang="nl-NL" sz="2800" dirty="0">
                <a:cs typeface="Open Sans Light" panose="020B0306030504020204" pitchFamily="34" charset="0"/>
              </a:rPr>
              <a:t> aanbieden?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endParaRPr lang="nl-NL" sz="2800" dirty="0">
              <a:cs typeface="Open Sans Light" panose="020B0306030504020204" pitchFamily="34" charset="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2800" dirty="0">
                <a:cs typeface="Open Sans Light" panose="020B0306030504020204" pitchFamily="34" charset="0"/>
              </a:rPr>
              <a:t>Via welke </a:t>
            </a:r>
            <a:r>
              <a:rPr lang="nl-NL" sz="2800" u="sng" dirty="0">
                <a:cs typeface="Open Sans Light" panose="020B0306030504020204" pitchFamily="34" charset="0"/>
              </a:rPr>
              <a:t>bindingsvorm/tarief</a:t>
            </a:r>
            <a:r>
              <a:rPr lang="nl-NL" sz="2800" dirty="0">
                <a:cs typeface="Open Sans Light" panose="020B0306030504020204" pitchFamily="34" charset="0"/>
              </a:rPr>
              <a:t>?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endParaRPr lang="nl-NL" sz="2800" dirty="0"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</a:pPr>
            <a:endParaRPr lang="nl-NL" sz="2800" u="sng" dirty="0"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</a:pPr>
            <a:endParaRPr lang="nl-NL" sz="2800" i="1" dirty="0"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</a:pPr>
            <a:endParaRPr lang="nl-NL" sz="2800" dirty="0">
              <a:cs typeface="Open Sans Light" panose="020B0306030504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524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4C624-D0BF-08E1-BA3A-B2FAC9376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>
                <a:cs typeface="Open Sans ExtraBold" panose="020B0906030804020204" pitchFamily="34" charset="0"/>
              </a:rPr>
              <a:t>Waarom een nieuw relatiemodel?</a:t>
            </a:r>
            <a:endParaRPr lang="nl-NL" sz="2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5F4F1C-C6F2-A17C-9973-E22B8E5B4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Ontwikkelingen: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Toenemend aantal ongebonden zwemmers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Traditioneel aanbod &amp; lidmaatschap niet langer altijd passend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Toenemende behoefte aan flexibel aanbod/bindingsvormen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Sporters gedragen zich steeds meer als consument</a:t>
            </a:r>
          </a:p>
          <a:p>
            <a:pPr>
              <a:lnSpc>
                <a:spcPct val="120000"/>
              </a:lnSpc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Gevolg: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Dalende ledenaantallen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Grotere verschillen binnen wedstrijden en/of grotere reisafstanden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Verenigingen onder druk (ledenaantal, vrijwilligers, inkomsten)</a:t>
            </a:r>
          </a:p>
          <a:p>
            <a:pPr>
              <a:lnSpc>
                <a:spcPct val="120000"/>
              </a:lnSpc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3732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AD568-1244-E703-69B5-498BBB109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100" dirty="0"/>
              <a:t>Doel van een nieuw relatiemodel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8E0F68-32DA-4322-949B-8B05F98D3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Huidige leden behouden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Nieuwe kansrijke doelgroepen binden aan zwemsport</a:t>
            </a:r>
          </a:p>
          <a:p>
            <a:pPr>
              <a:lnSpc>
                <a:spcPct val="120000"/>
              </a:lnSpc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Met producten die passen bij de behoefte(n) van de verschillende zwemmers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Via een bindingsvorm die past bij het product en de zwemmer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Meer mensen aan de zwemsport te binden en aanbieders versterken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102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41EDF-1522-1A5C-6F13-A04A4BAD2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>
                <a:cs typeface="Open Sans ExtraBold" panose="020B0906030804020204" pitchFamily="34" charset="0"/>
              </a:rPr>
              <a:t>Diverse analyses vanaf 2018 </a:t>
            </a:r>
            <a:br>
              <a:rPr lang="nl-NL" sz="3200" dirty="0">
                <a:cs typeface="Open Sans ExtraBold" panose="020B0906030804020204" pitchFamily="34" charset="0"/>
              </a:rPr>
            </a:br>
            <a:r>
              <a:rPr lang="nl-NL" sz="3200" dirty="0">
                <a:cs typeface="Open Sans ExtraBold" panose="020B0906030804020204" pitchFamily="34" charset="0"/>
              </a:rPr>
              <a:t>uitgevoerd</a:t>
            </a:r>
            <a:endParaRPr lang="nl-NL" sz="2000" dirty="0">
              <a:cs typeface="Open Sans ExtraBold" panose="020B090603080402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CF3B53-BD63-3764-76A6-6DC5DE09E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Marktonderzoek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Trendanalyse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Werksessies met diverse stakeholders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Klankbordgroepen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8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183291"/>
                </a:solidFill>
                <a:cs typeface="Open Sans Light" panose="020B0306030504020204" pitchFamily="34" charset="0"/>
              </a:rPr>
              <a:t>Rekenmodellen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0233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C2A03-7652-D193-96DD-AA45F8062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015"/>
            <a:ext cx="10515600" cy="982347"/>
          </a:xfrm>
        </p:spPr>
        <p:txBody>
          <a:bodyPr anchor="ctr">
            <a:normAutofit/>
          </a:bodyPr>
          <a:lstStyle/>
          <a:p>
            <a:r>
              <a:rPr lang="nl-NL" sz="3100"/>
              <a:t>Belangrijkste uitkomst van de </a:t>
            </a:r>
            <a:br>
              <a:rPr lang="nl-NL" sz="3100"/>
            </a:br>
            <a:r>
              <a:rPr lang="nl-NL" sz="3100"/>
              <a:t>analyses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EA7A15D-3613-D12F-DC5B-21F88EB2E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56" y="1266717"/>
            <a:ext cx="4065985" cy="4065985"/>
          </a:xfrm>
          <a:prstGeom prst="rect">
            <a:avLst/>
          </a:prstGeom>
          <a:noFill/>
        </p:spPr>
      </p:pic>
      <p:sp>
        <p:nvSpPr>
          <p:cNvPr id="5" name="TextBox 45">
            <a:extLst>
              <a:ext uri="{FF2B5EF4-FFF2-40B4-BE49-F238E27FC236}">
                <a16:creationId xmlns:a16="http://schemas.microsoft.com/office/drawing/2014/main" id="{CE9380B8-6219-AD1A-BC85-03F5EE85A2AA}"/>
              </a:ext>
            </a:extLst>
          </p:cNvPr>
          <p:cNvSpPr txBox="1"/>
          <p:nvPr/>
        </p:nvSpPr>
        <p:spPr>
          <a:xfrm>
            <a:off x="5060955" y="3826199"/>
            <a:ext cx="2163159" cy="2137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SemiBold" panose="020B0706030804020204" pitchFamily="34" charset="0"/>
              </a:rPr>
              <a:t>Hoe zien onze product-markt combinaties eruit? Nu en in de toekomst.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18329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Welke concrete toegevoegde waarde bieden we aan wie?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2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Wat is er aanvullend nodig (per doelgroep)?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2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Hoe vullen we dat in?</a:t>
            </a:r>
          </a:p>
        </p:txBody>
      </p:sp>
      <p:sp>
        <p:nvSpPr>
          <p:cNvPr id="6" name="TextBox 45">
            <a:extLst>
              <a:ext uri="{FF2B5EF4-FFF2-40B4-BE49-F238E27FC236}">
                <a16:creationId xmlns:a16="http://schemas.microsoft.com/office/drawing/2014/main" id="{3E0481F2-CF1A-E9A4-A9AB-54687E5EE31A}"/>
              </a:ext>
            </a:extLst>
          </p:cNvPr>
          <p:cNvSpPr txBox="1"/>
          <p:nvPr/>
        </p:nvSpPr>
        <p:spPr>
          <a:xfrm>
            <a:off x="7359311" y="3826199"/>
            <a:ext cx="2163159" cy="1738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SemiBold" panose="020B0706030804020204" pitchFamily="34" charset="0"/>
              </a:rPr>
              <a:t>Hoe ziet het gehele financiële relatiemodel eruit?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18329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Concrete financiële invulling drie puzzelstukken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2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Startvergunningen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2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Totale business case</a:t>
            </a: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rgbClr val="18329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" name="TextBox 45">
            <a:extLst>
              <a:ext uri="{FF2B5EF4-FFF2-40B4-BE49-F238E27FC236}">
                <a16:creationId xmlns:a16="http://schemas.microsoft.com/office/drawing/2014/main" id="{39AEB641-ECC8-D7E1-236A-6E1FC8EE0C3D}"/>
              </a:ext>
            </a:extLst>
          </p:cNvPr>
          <p:cNvSpPr txBox="1"/>
          <p:nvPr/>
        </p:nvSpPr>
        <p:spPr>
          <a:xfrm>
            <a:off x="9657668" y="3826199"/>
            <a:ext cx="2163159" cy="1952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SemiBold" panose="020B0706030804020204" pitchFamily="34" charset="0"/>
              </a:rPr>
              <a:t>Wat is er nodig om het relatiemodel te implementeren?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2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Statuten en reglementen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18329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Communicatieplan relaties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rgbClr val="18329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pen Sans Light" panose="020B0306030504020204" pitchFamily="34" charset="0"/>
              </a:rPr>
              <a:t>Transitiefase of niet?</a:t>
            </a:r>
          </a:p>
          <a:p>
            <a:pPr>
              <a:lnSpc>
                <a:spcPct val="120000"/>
              </a:lnSpc>
            </a:pPr>
            <a:endParaRPr lang="nl-NL" sz="1200" dirty="0">
              <a:solidFill>
                <a:srgbClr val="183291"/>
              </a:solidFill>
              <a:latin typeface="Verdana" panose="020B0604030504040204" pitchFamily="34" charset="0"/>
              <a:ea typeface="Verdana" panose="020B060403050404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BCD16F00-4EFD-9AED-28F0-F62AE54B1B64}"/>
              </a:ext>
            </a:extLst>
          </p:cNvPr>
          <p:cNvSpPr/>
          <p:nvPr/>
        </p:nvSpPr>
        <p:spPr bwMode="auto">
          <a:xfrm>
            <a:off x="5153778" y="3412190"/>
            <a:ext cx="432048" cy="3929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4B55748-08C2-F604-2834-B2B9E24BE7C8}"/>
              </a:ext>
            </a:extLst>
          </p:cNvPr>
          <p:cNvSpPr/>
          <p:nvPr/>
        </p:nvSpPr>
        <p:spPr bwMode="auto">
          <a:xfrm>
            <a:off x="7445277" y="3412190"/>
            <a:ext cx="432048" cy="3929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3542D2C8-2502-7769-DA59-0CA8A0EFCDCA}"/>
              </a:ext>
            </a:extLst>
          </p:cNvPr>
          <p:cNvSpPr/>
          <p:nvPr/>
        </p:nvSpPr>
        <p:spPr bwMode="auto">
          <a:xfrm>
            <a:off x="9736776" y="3412190"/>
            <a:ext cx="432048" cy="3929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</a:t>
            </a:r>
          </a:p>
        </p:txBody>
      </p:sp>
      <p:sp>
        <p:nvSpPr>
          <p:cNvPr id="12" name="TextBox 45">
            <a:extLst>
              <a:ext uri="{FF2B5EF4-FFF2-40B4-BE49-F238E27FC236}">
                <a16:creationId xmlns:a16="http://schemas.microsoft.com/office/drawing/2014/main" id="{D55D7484-9C03-E582-F78D-3F815F2C4BF2}"/>
              </a:ext>
            </a:extLst>
          </p:cNvPr>
          <p:cNvSpPr txBox="1"/>
          <p:nvPr/>
        </p:nvSpPr>
        <p:spPr>
          <a:xfrm>
            <a:off x="776288" y="5444375"/>
            <a:ext cx="3471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Drie belangrijke te beantwoorden vragen in de herijking</a:t>
            </a:r>
            <a:endParaRPr lang="nl-NL" sz="1600" dirty="0">
              <a:solidFill>
                <a:srgbClr val="18329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13" name="Verbindingslijn: gekromd 12">
            <a:extLst>
              <a:ext uri="{FF2B5EF4-FFF2-40B4-BE49-F238E27FC236}">
                <a16:creationId xmlns:a16="http://schemas.microsoft.com/office/drawing/2014/main" id="{CF359F18-8ED2-28DE-C213-E4BB5E7CD90F}"/>
              </a:ext>
            </a:extLst>
          </p:cNvPr>
          <p:cNvCxnSpPr>
            <a:cxnSpLocks/>
          </p:cNvCxnSpPr>
          <p:nvPr/>
        </p:nvCxnSpPr>
        <p:spPr bwMode="auto">
          <a:xfrm flipV="1">
            <a:off x="4219252" y="3711702"/>
            <a:ext cx="737976" cy="1730355"/>
          </a:xfrm>
          <a:prstGeom prst="curvedConnector3">
            <a:avLst>
              <a:gd name="adj1" fmla="val 54705"/>
            </a:avLst>
          </a:prstGeom>
          <a:solidFill>
            <a:schemeClr val="accent1"/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1B69B32A-8A1F-E1A4-3D99-102587DA86C3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 bwMode="auto">
          <a:xfrm>
            <a:off x="5585826" y="3608653"/>
            <a:ext cx="185945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Rechte verbindingslijn met pijl 14">
            <a:extLst>
              <a:ext uri="{FF2B5EF4-FFF2-40B4-BE49-F238E27FC236}">
                <a16:creationId xmlns:a16="http://schemas.microsoft.com/office/drawing/2014/main" id="{190EE162-4B67-31B5-DE0D-C468A01FAD78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 bwMode="auto">
          <a:xfrm>
            <a:off x="7877325" y="3608653"/>
            <a:ext cx="185945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kstvak 15">
            <a:extLst>
              <a:ext uri="{FF2B5EF4-FFF2-40B4-BE49-F238E27FC236}">
                <a16:creationId xmlns:a16="http://schemas.microsoft.com/office/drawing/2014/main" id="{C5E8F6A3-2B2D-09B5-49B9-F09DB68B213F}"/>
              </a:ext>
            </a:extLst>
          </p:cNvPr>
          <p:cNvSpPr txBox="1"/>
          <p:nvPr/>
        </p:nvSpPr>
        <p:spPr>
          <a:xfrm>
            <a:off x="5503710" y="23264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18329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Veel kansen voor de Zwemsport!!!</a:t>
            </a:r>
          </a:p>
        </p:txBody>
      </p:sp>
    </p:spTree>
    <p:extLst>
      <p:ext uri="{BB962C8B-B14F-4D97-AF65-F5344CB8AC3E}">
        <p14:creationId xmlns:p14="http://schemas.microsoft.com/office/powerpoint/2010/main" val="40367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0BD35B-7A87-4684-467B-95266EF93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>
                <a:cs typeface="Open Sans ExtraBold" panose="020B0906030804020204" pitchFamily="34" charset="0"/>
              </a:rPr>
              <a:t>Hoe aan de slag met het </a:t>
            </a:r>
            <a:br>
              <a:rPr lang="nl-NL" sz="3200" dirty="0">
                <a:cs typeface="Open Sans ExtraBold" panose="020B0906030804020204" pitchFamily="34" charset="0"/>
              </a:rPr>
            </a:br>
            <a:r>
              <a:rPr lang="nl-NL" sz="3200" dirty="0">
                <a:cs typeface="Open Sans ExtraBold" panose="020B0906030804020204" pitchFamily="34" charset="0"/>
              </a:rPr>
              <a:t>relatiemodel (1)?</a:t>
            </a:r>
            <a:endParaRPr lang="nl-NL" sz="32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AEB041-1F5C-0493-E6F1-065AE169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Incrementeel </a:t>
            </a:r>
            <a:r>
              <a:rPr lang="nl-NL" sz="2400" u="sng" dirty="0">
                <a:solidFill>
                  <a:srgbClr val="183291"/>
                </a:solidFill>
                <a:cs typeface="Open Sans Light" panose="020B0306030504020204" pitchFamily="34" charset="0"/>
              </a:rPr>
              <a:t>nieuw aanbod </a:t>
            </a: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implementeren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Nieuw concept/PMC ontwikkelen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Bindingsvorm/tarief bepalen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Pilot draaien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Evalueren 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Bijstellen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Uitrol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Daarbij vooral gebruik maken van “new practices” in het land</a:t>
            </a:r>
          </a:p>
          <a:p>
            <a:pPr>
              <a:lnSpc>
                <a:spcPct val="120000"/>
              </a:lnSpc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>
              <a:lnSpc>
                <a:spcPct val="120000"/>
              </a:lnSpc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8720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D43F9B-DEB2-969E-54CF-4C6233EC0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Nieuwe PMC kunnen ook leiden tot herijking van: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Contributiestructuur (model &amp; tarief)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Model van de startvergunningen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Dit vergt financiële doorrekening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Wat is het effect voor aangesloten verenigingen/leden/bond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183291"/>
                </a:solidFill>
                <a:cs typeface="Open Sans Light" panose="020B0306030504020204" pitchFamily="34" charset="0"/>
              </a:rPr>
              <a:t>En vergt (mogelijk) aanpassing statuut &amp; reglement</a:t>
            </a:r>
          </a:p>
          <a:p>
            <a:pPr lvl="1">
              <a:lnSpc>
                <a:spcPct val="120000"/>
              </a:lnSpc>
            </a:pPr>
            <a:endParaRPr lang="nl-NL" sz="2400" dirty="0">
              <a:solidFill>
                <a:srgbClr val="183291"/>
              </a:solidFill>
              <a:cs typeface="Open Sans Light" panose="020B0306030504020204" pitchFamily="34" charset="0"/>
            </a:endParaRPr>
          </a:p>
          <a:p>
            <a:endParaRPr lang="nl-NL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764D43F-FC70-B2C0-4F55-DEF5E26DF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>
                <a:cs typeface="Open Sans ExtraBold" panose="020B0906030804020204" pitchFamily="34" charset="0"/>
              </a:rPr>
              <a:t>Hoe aan de slag met het </a:t>
            </a:r>
            <a:br>
              <a:rPr lang="nl-NL" sz="3200" dirty="0">
                <a:cs typeface="Open Sans ExtraBold" panose="020B0906030804020204" pitchFamily="34" charset="0"/>
              </a:rPr>
            </a:br>
            <a:r>
              <a:rPr lang="nl-NL" sz="3200" dirty="0">
                <a:cs typeface="Open Sans ExtraBold" panose="020B0906030804020204" pitchFamily="34" charset="0"/>
              </a:rPr>
              <a:t>relatiemodel (2)?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2142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19C2-2E7C-99C4-EF1E-2338636E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>
                <a:cs typeface="Open Sans ExtraBold" panose="020B0906030804020204" pitchFamily="34" charset="0"/>
              </a:rPr>
              <a:t>Vervolgproces 2024 &amp; 2025</a:t>
            </a:r>
            <a:endParaRPr lang="nl-NL" sz="3600" dirty="0"/>
          </a:p>
        </p:txBody>
      </p:sp>
      <p:cxnSp>
        <p:nvCxnSpPr>
          <p:cNvPr id="4" name="Rechte verbindingslijn met pijl 3">
            <a:extLst>
              <a:ext uri="{FF2B5EF4-FFF2-40B4-BE49-F238E27FC236}">
                <a16:creationId xmlns:a16="http://schemas.microsoft.com/office/drawing/2014/main" id="{1E0DDA61-6F45-8268-FD67-15B6A11753F0}"/>
              </a:ext>
            </a:extLst>
          </p:cNvPr>
          <p:cNvCxnSpPr>
            <a:cxnSpLocks/>
          </p:cNvCxnSpPr>
          <p:nvPr/>
        </p:nvCxnSpPr>
        <p:spPr bwMode="auto">
          <a:xfrm>
            <a:off x="9451008" y="2048552"/>
            <a:ext cx="1587" cy="16555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5" name="TextBox 45">
            <a:extLst>
              <a:ext uri="{FF2B5EF4-FFF2-40B4-BE49-F238E27FC236}">
                <a16:creationId xmlns:a16="http://schemas.microsoft.com/office/drawing/2014/main" id="{B44997FC-9AB0-00F4-CD3B-BC5CC7C31D17}"/>
              </a:ext>
            </a:extLst>
          </p:cNvPr>
          <p:cNvSpPr txBox="1"/>
          <p:nvPr/>
        </p:nvSpPr>
        <p:spPr>
          <a:xfrm>
            <a:off x="788987" y="562527"/>
            <a:ext cx="10626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600" dirty="0">
              <a:solidFill>
                <a:srgbClr val="18329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9B4205C5-19E7-90FC-935D-8BC79EB92206}"/>
              </a:ext>
            </a:extLst>
          </p:cNvPr>
          <p:cNvCxnSpPr/>
          <p:nvPr/>
        </p:nvCxnSpPr>
        <p:spPr bwMode="auto">
          <a:xfrm>
            <a:off x="779463" y="2048552"/>
            <a:ext cx="1063624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8329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Pijl: vijfhoek 9">
            <a:extLst>
              <a:ext uri="{FF2B5EF4-FFF2-40B4-BE49-F238E27FC236}">
                <a16:creationId xmlns:a16="http://schemas.microsoft.com/office/drawing/2014/main" id="{364256A0-50AB-4244-8489-1C70FEE13FA3}"/>
              </a:ext>
            </a:extLst>
          </p:cNvPr>
          <p:cNvSpPr/>
          <p:nvPr/>
        </p:nvSpPr>
        <p:spPr bwMode="auto">
          <a:xfrm>
            <a:off x="777876" y="2325900"/>
            <a:ext cx="1717724" cy="925437"/>
          </a:xfrm>
          <a:prstGeom prst="homePlate">
            <a:avLst/>
          </a:prstGeom>
          <a:solidFill>
            <a:srgbClr val="18329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10800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Opstellen</a:t>
            </a:r>
            <a:r>
              <a:rPr lang="en-US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plan van </a:t>
            </a: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aanpak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DF7C8E01-ED1D-E18E-D4BF-A9724FD41F8C}"/>
              </a:ext>
            </a:extLst>
          </p:cNvPr>
          <p:cNvCxnSpPr>
            <a:cxnSpLocks/>
          </p:cNvCxnSpPr>
          <p:nvPr/>
        </p:nvCxnSpPr>
        <p:spPr bwMode="auto">
          <a:xfrm flipH="1">
            <a:off x="776288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BEA3A665-BFCF-2766-9E7A-BC6EE3968C25}"/>
              </a:ext>
            </a:extLst>
          </p:cNvPr>
          <p:cNvCxnSpPr>
            <a:cxnSpLocks/>
          </p:cNvCxnSpPr>
          <p:nvPr/>
        </p:nvCxnSpPr>
        <p:spPr bwMode="auto">
          <a:xfrm flipH="1">
            <a:off x="2296206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4B93BBAB-78EE-98E2-BD8E-FE59EB39FB31}"/>
              </a:ext>
            </a:extLst>
          </p:cNvPr>
          <p:cNvCxnSpPr>
            <a:cxnSpLocks/>
          </p:cNvCxnSpPr>
          <p:nvPr/>
        </p:nvCxnSpPr>
        <p:spPr bwMode="auto">
          <a:xfrm flipH="1">
            <a:off x="3816124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126E15AA-A91E-244B-B07C-A2F567E45329}"/>
              </a:ext>
            </a:extLst>
          </p:cNvPr>
          <p:cNvCxnSpPr>
            <a:cxnSpLocks/>
          </p:cNvCxnSpPr>
          <p:nvPr/>
        </p:nvCxnSpPr>
        <p:spPr bwMode="auto">
          <a:xfrm flipH="1">
            <a:off x="5336042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2B9E743D-37B1-BA4F-DDEB-40656A13B270}"/>
              </a:ext>
            </a:extLst>
          </p:cNvPr>
          <p:cNvCxnSpPr>
            <a:cxnSpLocks/>
          </p:cNvCxnSpPr>
          <p:nvPr/>
        </p:nvCxnSpPr>
        <p:spPr bwMode="auto">
          <a:xfrm flipH="1">
            <a:off x="6855960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EBB4490F-FBB2-B461-8226-83F14CB1D081}"/>
              </a:ext>
            </a:extLst>
          </p:cNvPr>
          <p:cNvCxnSpPr>
            <a:cxnSpLocks/>
          </p:cNvCxnSpPr>
          <p:nvPr/>
        </p:nvCxnSpPr>
        <p:spPr bwMode="auto">
          <a:xfrm flipH="1">
            <a:off x="8375878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720C0E6A-2F36-FD3A-D128-6EA9AFAFF746}"/>
              </a:ext>
            </a:extLst>
          </p:cNvPr>
          <p:cNvCxnSpPr>
            <a:cxnSpLocks/>
          </p:cNvCxnSpPr>
          <p:nvPr/>
        </p:nvCxnSpPr>
        <p:spPr bwMode="auto">
          <a:xfrm flipH="1">
            <a:off x="9895796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EDE80F58-570B-D503-D3D1-FD09F840FA22}"/>
              </a:ext>
            </a:extLst>
          </p:cNvPr>
          <p:cNvCxnSpPr>
            <a:cxnSpLocks/>
          </p:cNvCxnSpPr>
          <p:nvPr/>
        </p:nvCxnSpPr>
        <p:spPr bwMode="auto">
          <a:xfrm flipH="1">
            <a:off x="11415713" y="1926229"/>
            <a:ext cx="1587" cy="2585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8329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B9136097-722E-CF88-8937-982FDD46680E}"/>
              </a:ext>
            </a:extLst>
          </p:cNvPr>
          <p:cNvSpPr txBox="1"/>
          <p:nvPr/>
        </p:nvSpPr>
        <p:spPr>
          <a:xfrm>
            <a:off x="937356" y="1698906"/>
            <a:ext cx="119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Q3/Q4 2023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E9FA550-80C4-F2DB-5405-AFA581B29CA9}"/>
              </a:ext>
            </a:extLst>
          </p:cNvPr>
          <p:cNvSpPr txBox="1"/>
          <p:nvPr/>
        </p:nvSpPr>
        <p:spPr>
          <a:xfrm>
            <a:off x="2614666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Q1 2024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E2B13C4-3842-CDBF-5786-97BF67106822}"/>
              </a:ext>
            </a:extLst>
          </p:cNvPr>
          <p:cNvSpPr txBox="1"/>
          <p:nvPr/>
        </p:nvSpPr>
        <p:spPr>
          <a:xfrm>
            <a:off x="4139634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Q2 2024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76D5C51-39A4-2908-5B76-39997ED87B74}"/>
              </a:ext>
            </a:extLst>
          </p:cNvPr>
          <p:cNvSpPr txBox="1"/>
          <p:nvPr/>
        </p:nvSpPr>
        <p:spPr>
          <a:xfrm>
            <a:off x="5648861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Q3 2024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5FCFB5B-6976-BF2C-0633-65106CB5D5FC}"/>
              </a:ext>
            </a:extLst>
          </p:cNvPr>
          <p:cNvSpPr txBox="1"/>
          <p:nvPr/>
        </p:nvSpPr>
        <p:spPr>
          <a:xfrm>
            <a:off x="7174123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Q4 2024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8D48F65-8E58-4F87-E996-CE1A1DDB6D6C}"/>
              </a:ext>
            </a:extLst>
          </p:cNvPr>
          <p:cNvSpPr txBox="1"/>
          <p:nvPr/>
        </p:nvSpPr>
        <p:spPr>
          <a:xfrm>
            <a:off x="8692159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Q1 2025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7D7E729-B6A3-0E84-4A7B-4907E064052A}"/>
              </a:ext>
            </a:extLst>
          </p:cNvPr>
          <p:cNvSpPr txBox="1"/>
          <p:nvPr/>
        </p:nvSpPr>
        <p:spPr>
          <a:xfrm>
            <a:off x="10210488" y="1698906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Q2 2025</a:t>
            </a:r>
          </a:p>
        </p:txBody>
      </p:sp>
      <p:cxnSp>
        <p:nvCxnSpPr>
          <p:cNvPr id="26" name="Rechte verbindingslijn met pijl 25">
            <a:extLst>
              <a:ext uri="{FF2B5EF4-FFF2-40B4-BE49-F238E27FC236}">
                <a16:creationId xmlns:a16="http://schemas.microsoft.com/office/drawing/2014/main" id="{B42FCDAE-23EC-B5A5-30AB-C89BF862B3D9}"/>
              </a:ext>
            </a:extLst>
          </p:cNvPr>
          <p:cNvCxnSpPr>
            <a:cxnSpLocks/>
          </p:cNvCxnSpPr>
          <p:nvPr/>
        </p:nvCxnSpPr>
        <p:spPr bwMode="auto">
          <a:xfrm>
            <a:off x="4464701" y="2048552"/>
            <a:ext cx="1587" cy="16555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8329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27" name="Rechthoek 26">
            <a:extLst>
              <a:ext uri="{FF2B5EF4-FFF2-40B4-BE49-F238E27FC236}">
                <a16:creationId xmlns:a16="http://schemas.microsoft.com/office/drawing/2014/main" id="{2FB7DDE8-64D0-601A-267C-1A64AFDA8FB2}"/>
              </a:ext>
            </a:extLst>
          </p:cNvPr>
          <p:cNvSpPr/>
          <p:nvPr/>
        </p:nvSpPr>
        <p:spPr bwMode="auto">
          <a:xfrm>
            <a:off x="3280772" y="3723994"/>
            <a:ext cx="1717724" cy="1420282"/>
          </a:xfrm>
          <a:prstGeom prst="rect">
            <a:avLst/>
          </a:prstGeom>
          <a:solidFill>
            <a:srgbClr val="18329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108000" rIns="72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KNZB Café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Eerste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con</a:t>
            </a: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touren</a:t>
            </a:r>
            <a:r>
              <a:rPr lang="en-US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 </a:t>
            </a: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Relatiemodel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28" name="Rechte verbindingslijn met pijl 27">
            <a:extLst>
              <a:ext uri="{FF2B5EF4-FFF2-40B4-BE49-F238E27FC236}">
                <a16:creationId xmlns:a16="http://schemas.microsoft.com/office/drawing/2014/main" id="{ECCA31E3-A084-0785-9074-B165FF86C074}"/>
              </a:ext>
            </a:extLst>
          </p:cNvPr>
          <p:cNvCxnSpPr>
            <a:cxnSpLocks/>
          </p:cNvCxnSpPr>
          <p:nvPr/>
        </p:nvCxnSpPr>
        <p:spPr bwMode="auto">
          <a:xfrm>
            <a:off x="7479726" y="2048552"/>
            <a:ext cx="1587" cy="16555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8329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29" name="Rechthoek 28">
            <a:extLst>
              <a:ext uri="{FF2B5EF4-FFF2-40B4-BE49-F238E27FC236}">
                <a16:creationId xmlns:a16="http://schemas.microsoft.com/office/drawing/2014/main" id="{B1EF5854-33F6-BD30-AEEE-03459805DFAA}"/>
              </a:ext>
            </a:extLst>
          </p:cNvPr>
          <p:cNvSpPr/>
          <p:nvPr/>
        </p:nvSpPr>
        <p:spPr bwMode="auto">
          <a:xfrm>
            <a:off x="7040901" y="3723994"/>
            <a:ext cx="1717724" cy="1420282"/>
          </a:xfrm>
          <a:prstGeom prst="rect">
            <a:avLst/>
          </a:prstGeom>
          <a:solidFill>
            <a:srgbClr val="18329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108000" rIns="72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KNZB ALV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Terugkoppeling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stand van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zaken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30" name="Rechte verbindingslijn met pijl 29">
            <a:extLst>
              <a:ext uri="{FF2B5EF4-FFF2-40B4-BE49-F238E27FC236}">
                <a16:creationId xmlns:a16="http://schemas.microsoft.com/office/drawing/2014/main" id="{6881B6A5-F42D-915F-2BC9-B3068855F766}"/>
              </a:ext>
            </a:extLst>
          </p:cNvPr>
          <p:cNvCxnSpPr>
            <a:cxnSpLocks/>
          </p:cNvCxnSpPr>
          <p:nvPr/>
        </p:nvCxnSpPr>
        <p:spPr bwMode="auto">
          <a:xfrm>
            <a:off x="6583574" y="2048552"/>
            <a:ext cx="1587" cy="165556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83291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31" name="Rechthoek 30">
            <a:extLst>
              <a:ext uri="{FF2B5EF4-FFF2-40B4-BE49-F238E27FC236}">
                <a16:creationId xmlns:a16="http://schemas.microsoft.com/office/drawing/2014/main" id="{BCB96C21-A23F-307D-2336-553462B6130D}"/>
              </a:ext>
            </a:extLst>
          </p:cNvPr>
          <p:cNvSpPr/>
          <p:nvPr/>
        </p:nvSpPr>
        <p:spPr bwMode="auto">
          <a:xfrm>
            <a:off x="5167041" y="3723994"/>
            <a:ext cx="1717724" cy="1420282"/>
          </a:xfrm>
          <a:prstGeom prst="rect">
            <a:avLst/>
          </a:prstGeom>
          <a:solidFill>
            <a:srgbClr val="18329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108000" rIns="72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KNZB Café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Delen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toetsen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uitwerkingen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2" name="Pijl: punthaak 31">
            <a:extLst>
              <a:ext uri="{FF2B5EF4-FFF2-40B4-BE49-F238E27FC236}">
                <a16:creationId xmlns:a16="http://schemas.microsoft.com/office/drawing/2014/main" id="{35DE6CB3-4F2F-873A-3E1F-B1694E58DF6D}"/>
              </a:ext>
            </a:extLst>
          </p:cNvPr>
          <p:cNvSpPr/>
          <p:nvPr/>
        </p:nvSpPr>
        <p:spPr bwMode="auto">
          <a:xfrm>
            <a:off x="2209155" y="2327990"/>
            <a:ext cx="7666366" cy="923347"/>
          </a:xfrm>
          <a:prstGeom prst="chevron">
            <a:avLst/>
          </a:prstGeom>
          <a:solidFill>
            <a:srgbClr val="BAC6F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10800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Project ‘</a:t>
            </a:r>
            <a:r>
              <a:rPr lang="en-US" sz="1600" dirty="0" err="1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doorstart</a:t>
            </a:r>
            <a:r>
              <a:rPr lang="en-US" sz="16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1600" dirty="0" err="1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Relatiemodel</a:t>
            </a:r>
            <a:r>
              <a:rPr lang="en-US" sz="1600" dirty="0">
                <a:solidFill>
                  <a:srgbClr val="18329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’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18329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Rechthoek 32">
            <a:extLst>
              <a:ext uri="{FF2B5EF4-FFF2-40B4-BE49-F238E27FC236}">
                <a16:creationId xmlns:a16="http://schemas.microsoft.com/office/drawing/2014/main" id="{46C7BF37-273C-CEE7-219D-068818DEE5C1}"/>
              </a:ext>
            </a:extLst>
          </p:cNvPr>
          <p:cNvSpPr/>
          <p:nvPr/>
        </p:nvSpPr>
        <p:spPr bwMode="auto">
          <a:xfrm>
            <a:off x="9088393" y="3723994"/>
            <a:ext cx="1717724" cy="1420282"/>
          </a:xfrm>
          <a:prstGeom prst="rect">
            <a:avLst/>
          </a:prstGeom>
          <a:solidFill>
            <a:srgbClr val="FF6600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108000" rIns="72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KNZB ALV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Besluitvorming</a:t>
            </a:r>
            <a:r>
              <a:rPr lang="en-US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‘</a:t>
            </a:r>
            <a:r>
              <a:rPr lang="en-US" sz="1600" dirty="0" err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Relatiemodel</a:t>
            </a:r>
            <a:r>
              <a:rPr lang="en-US" sz="16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KNZB’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4" name="Pijl: punthaak 33">
            <a:extLst>
              <a:ext uri="{FF2B5EF4-FFF2-40B4-BE49-F238E27FC236}">
                <a16:creationId xmlns:a16="http://schemas.microsoft.com/office/drawing/2014/main" id="{A3BF1B79-7B32-6CD1-2B71-7A94B957EE8A}"/>
              </a:ext>
            </a:extLst>
          </p:cNvPr>
          <p:cNvSpPr/>
          <p:nvPr/>
        </p:nvSpPr>
        <p:spPr bwMode="auto">
          <a:xfrm>
            <a:off x="9550400" y="2327990"/>
            <a:ext cx="1862138" cy="923347"/>
          </a:xfrm>
          <a:prstGeom prst="chevron">
            <a:avLst/>
          </a:prstGeom>
          <a:solidFill>
            <a:srgbClr val="BAC6F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Start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realisatie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183291"/>
              </a:solidFill>
              <a:effectLst/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grpSp>
        <p:nvGrpSpPr>
          <p:cNvPr id="35" name="Groep 34">
            <a:extLst>
              <a:ext uri="{FF2B5EF4-FFF2-40B4-BE49-F238E27FC236}">
                <a16:creationId xmlns:a16="http://schemas.microsoft.com/office/drawing/2014/main" id="{B6C2CBBD-39B8-49C8-AEC2-6C7555A578D3}"/>
              </a:ext>
            </a:extLst>
          </p:cNvPr>
          <p:cNvGrpSpPr/>
          <p:nvPr/>
        </p:nvGrpSpPr>
        <p:grpSpPr>
          <a:xfrm>
            <a:off x="2760589" y="2799807"/>
            <a:ext cx="6647779" cy="364806"/>
            <a:chOff x="777875" y="1628775"/>
            <a:chExt cx="10991129" cy="1079500"/>
          </a:xfrm>
          <a:solidFill>
            <a:schemeClr val="bg1"/>
          </a:solidFill>
        </p:grpSpPr>
        <p:sp>
          <p:nvSpPr>
            <p:cNvPr id="36" name="Pijl: vijfhoek 35">
              <a:extLst>
                <a:ext uri="{FF2B5EF4-FFF2-40B4-BE49-F238E27FC236}">
                  <a16:creationId xmlns:a16="http://schemas.microsoft.com/office/drawing/2014/main" id="{8AD12A46-7266-DF12-545B-1F12E30AD0F1}"/>
                </a:ext>
              </a:extLst>
            </p:cNvPr>
            <p:cNvSpPr/>
            <p:nvPr/>
          </p:nvSpPr>
          <p:spPr bwMode="auto">
            <a:xfrm>
              <a:off x="777875" y="1628775"/>
              <a:ext cx="3772359" cy="1079500"/>
            </a:xfrm>
            <a:prstGeom prst="homePlate">
              <a:avLst/>
            </a:prstGeom>
            <a:grp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10800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rgbClr val="183291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PMC-matrix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37" name="Pijl: punthaak 36">
              <a:extLst>
                <a:ext uri="{FF2B5EF4-FFF2-40B4-BE49-F238E27FC236}">
                  <a16:creationId xmlns:a16="http://schemas.microsoft.com/office/drawing/2014/main" id="{2558BF90-5831-2DF0-A62F-C00A79235352}"/>
                </a:ext>
              </a:extLst>
            </p:cNvPr>
            <p:cNvSpPr/>
            <p:nvPr/>
          </p:nvSpPr>
          <p:spPr bwMode="auto">
            <a:xfrm>
              <a:off x="4386290" y="1628775"/>
              <a:ext cx="3920399" cy="1079500"/>
            </a:xfrm>
            <a:prstGeom prst="chevron">
              <a:avLst/>
            </a:prstGeom>
            <a:grp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10800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>
                  <a:ln>
                    <a:noFill/>
                  </a:ln>
                  <a:solidFill>
                    <a:srgbClr val="183291"/>
                  </a:solidFill>
                  <a:effectLst/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Rekenmodel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38" name="Pijl: punthaak 37">
              <a:extLst>
                <a:ext uri="{FF2B5EF4-FFF2-40B4-BE49-F238E27FC236}">
                  <a16:creationId xmlns:a16="http://schemas.microsoft.com/office/drawing/2014/main" id="{F8D77545-9E10-0796-9B57-023C9DB58810}"/>
                </a:ext>
              </a:extLst>
            </p:cNvPr>
            <p:cNvSpPr/>
            <p:nvPr/>
          </p:nvSpPr>
          <p:spPr bwMode="auto">
            <a:xfrm>
              <a:off x="8158649" y="1628775"/>
              <a:ext cx="3610355" cy="1079500"/>
            </a:xfrm>
            <a:prstGeom prst="chevron">
              <a:avLst/>
            </a:prstGeom>
            <a:grp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10800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err="1">
                  <a:solidFill>
                    <a:srgbClr val="183291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Implementatieplan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rgbClr val="183291"/>
                </a:solidFill>
                <a:effectLst/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</p:grpSp>
      <p:sp>
        <p:nvSpPr>
          <p:cNvPr id="39" name="Tekstvak 38">
            <a:extLst>
              <a:ext uri="{FF2B5EF4-FFF2-40B4-BE49-F238E27FC236}">
                <a16:creationId xmlns:a16="http://schemas.microsoft.com/office/drawing/2014/main" id="{AC26E561-4AC1-4302-332F-13BE50452F40}"/>
              </a:ext>
            </a:extLst>
          </p:cNvPr>
          <p:cNvSpPr txBox="1"/>
          <p:nvPr/>
        </p:nvSpPr>
        <p:spPr>
          <a:xfrm>
            <a:off x="1127448" y="5484350"/>
            <a:ext cx="10634662" cy="400110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000" dirty="0">
                <a:solidFill>
                  <a:srgbClr val="183291"/>
                </a:solidFill>
              </a:rPr>
              <a:t>New practices</a:t>
            </a:r>
          </a:p>
        </p:txBody>
      </p:sp>
    </p:spTree>
    <p:extLst>
      <p:ext uri="{BB962C8B-B14F-4D97-AF65-F5344CB8AC3E}">
        <p14:creationId xmlns:p14="http://schemas.microsoft.com/office/powerpoint/2010/main" val="11106424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sjabloon - Algemeen 2023" id="{B10FBC63-C2FC-4355-9E89-6F23184082F3}" vid="{40BFF6BC-8F0D-4385-9DAD-1ACC01DFEF0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c6e0a06-45ef-4c30-8ce0-30f758fcf5de">
      <UserInfo>
        <DisplayName>Suzanne Nebbeling | KNZB</DisplayName>
        <AccountId>101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ADB773A9091140A5C6B766C003D55F" ma:contentTypeVersion="6" ma:contentTypeDescription="Een nieuw document maken." ma:contentTypeScope="" ma:versionID="63e75cd5154ed6442136cfbf04268577">
  <xsd:schema xmlns:xsd="http://www.w3.org/2001/XMLSchema" xmlns:xs="http://www.w3.org/2001/XMLSchema" xmlns:p="http://schemas.microsoft.com/office/2006/metadata/properties" xmlns:ns2="52bb620c-7dfd-4eda-9ed6-07efc682b702" xmlns:ns3="6c6e0a06-45ef-4c30-8ce0-30f758fcf5de" targetNamespace="http://schemas.microsoft.com/office/2006/metadata/properties" ma:root="true" ma:fieldsID="9d5132a8af72536fc8487b8d1604dce1" ns2:_="" ns3:_="">
    <xsd:import namespace="52bb620c-7dfd-4eda-9ed6-07efc682b702"/>
    <xsd:import namespace="6c6e0a06-45ef-4c30-8ce0-30f758fcf5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b620c-7dfd-4eda-9ed6-07efc682b7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e0a06-45ef-4c30-8ce0-30f758fcf5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842A1C-8F84-4CA0-80C1-FA389DD80B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75A500-951A-45A3-B0E7-D025D6215DF4}">
  <ds:schemaRefs>
    <ds:schemaRef ds:uri="http://schemas.microsoft.com/office/2006/metadata/properties"/>
    <ds:schemaRef ds:uri="http://schemas.microsoft.com/office/infopath/2007/PartnerControls"/>
    <ds:schemaRef ds:uri="6c6e0a06-45ef-4c30-8ce0-30f758fcf5de"/>
  </ds:schemaRefs>
</ds:datastoreItem>
</file>

<file path=customXml/itemProps3.xml><?xml version="1.0" encoding="utf-8"?>
<ds:datastoreItem xmlns:ds="http://schemas.openxmlformats.org/officeDocument/2006/customXml" ds:itemID="{5324578F-6220-43F7-B85F-543C726AF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b620c-7dfd-4eda-9ed6-07efc682b702"/>
    <ds:schemaRef ds:uri="6c6e0a06-45ef-4c30-8ce0-30f758fcf5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sjabloon - Algemeen 2023</Template>
  <TotalTime>15</TotalTime>
  <Words>405</Words>
  <Application>Microsoft Office PowerPoint</Application>
  <PresentationFormat>Breedbeeld</PresentationFormat>
  <Paragraphs>111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Arial</vt:lpstr>
      <vt:lpstr>Calibri</vt:lpstr>
      <vt:lpstr>Open Sans ExtraBold</vt:lpstr>
      <vt:lpstr>Open Sans Light</vt:lpstr>
      <vt:lpstr>Open Sans SemiBold</vt:lpstr>
      <vt:lpstr>Verdana</vt:lpstr>
      <vt:lpstr>Kantoorthema</vt:lpstr>
      <vt:lpstr>Status en vervolg van het relatiemodel</vt:lpstr>
      <vt:lpstr>Wat houdt het relatiemodel in?</vt:lpstr>
      <vt:lpstr>Waarom een nieuw relatiemodel?</vt:lpstr>
      <vt:lpstr>Doel van een nieuw relatiemodel</vt:lpstr>
      <vt:lpstr>Diverse analyses vanaf 2018  uitgevoerd</vt:lpstr>
      <vt:lpstr>Belangrijkste uitkomst van de  analyses</vt:lpstr>
      <vt:lpstr>Hoe aan de slag met het  relatiemodel (1)?</vt:lpstr>
      <vt:lpstr>Hoe aan de slag met het  relatiemodel (2)?</vt:lpstr>
      <vt:lpstr>Vervolgproces 2024 &amp; 2025</vt:lpstr>
    </vt:vector>
  </TitlesOfParts>
  <Company>KNZB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en vervolg van het relatiemodel</dc:title>
  <dc:creator>Lotte Elders | KNZB</dc:creator>
  <cp:lastModifiedBy>Ninke Storm | KNZB</cp:lastModifiedBy>
  <cp:revision>2</cp:revision>
  <dcterms:created xsi:type="dcterms:W3CDTF">2023-11-10T14:05:29Z</dcterms:created>
  <dcterms:modified xsi:type="dcterms:W3CDTF">2023-11-10T14:26:01Z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0x010100D4ADB773A9091140A5C6B766C003D55F</vt:lpwstr>
  </property>
  <property fmtid="{D5CDD505-2E9C-101B-9397-08002B2CF9AE}" pid="3" name="Order">
    <vt:r8>812900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